
<file path=[Content_Types].xml><?xml version="1.0" encoding="utf-8"?>
<Types xmlns="http://schemas.openxmlformats.org/package/2006/content-types">
  <Default Extension="png" ContentType="image/png"/>
  <Default Extension="bmp" ContentType="image/bmp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78" r:id="rId3"/>
    <p:sldId id="380" r:id="rId4"/>
    <p:sldId id="431" r:id="rId5"/>
    <p:sldId id="473" r:id="rId6"/>
    <p:sldId id="474" r:id="rId7"/>
    <p:sldId id="411" r:id="rId8"/>
    <p:sldId id="412" r:id="rId9"/>
    <p:sldId id="413" r:id="rId10"/>
    <p:sldId id="485" r:id="rId11"/>
    <p:sldId id="435" r:id="rId12"/>
    <p:sldId id="414" r:id="rId13"/>
    <p:sldId id="415" r:id="rId14"/>
    <p:sldId id="437" r:id="rId15"/>
    <p:sldId id="416" r:id="rId16"/>
    <p:sldId id="418" r:id="rId17"/>
    <p:sldId id="419" r:id="rId18"/>
    <p:sldId id="420" r:id="rId19"/>
    <p:sldId id="476" r:id="rId20"/>
    <p:sldId id="477" r:id="rId21"/>
    <p:sldId id="478" r:id="rId22"/>
    <p:sldId id="479" r:id="rId23"/>
    <p:sldId id="480" r:id="rId24"/>
    <p:sldId id="481" r:id="rId25"/>
    <p:sldId id="422" r:id="rId26"/>
    <p:sldId id="482" r:id="rId27"/>
    <p:sldId id="486" r:id="rId28"/>
    <p:sldId id="484" r:id="rId29"/>
    <p:sldId id="423" r:id="rId30"/>
    <p:sldId id="499" r:id="rId31"/>
    <p:sldId id="424" r:id="rId32"/>
    <p:sldId id="457" r:id="rId33"/>
    <p:sldId id="441" r:id="rId34"/>
    <p:sldId id="492" r:id="rId35"/>
    <p:sldId id="444" r:id="rId36"/>
    <p:sldId id="491" r:id="rId37"/>
    <p:sldId id="462" r:id="rId38"/>
    <p:sldId id="487" r:id="rId39"/>
    <p:sldId id="459" r:id="rId40"/>
    <p:sldId id="445" r:id="rId41"/>
    <p:sldId id="493" r:id="rId42"/>
    <p:sldId id="490" r:id="rId43"/>
    <p:sldId id="446" r:id="rId44"/>
    <p:sldId id="494" r:id="rId45"/>
    <p:sldId id="465" r:id="rId46"/>
    <p:sldId id="496" r:id="rId47"/>
    <p:sldId id="451" r:id="rId48"/>
    <p:sldId id="497" r:id="rId49"/>
    <p:sldId id="468" r:id="rId50"/>
    <p:sldId id="498" r:id="rId51"/>
    <p:sldId id="469" r:id="rId52"/>
    <p:sldId id="453" r:id="rId53"/>
    <p:sldId id="470" r:id="rId54"/>
    <p:sldId id="489" r:id="rId55"/>
    <p:sldId id="34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>
      <p:cViewPr varScale="1">
        <p:scale>
          <a:sx n="101" d="100"/>
          <a:sy n="101" d="100"/>
        </p:scale>
        <p:origin x="1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97EB7-3166-4B8B-9022-B2EA38B6D9F3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50FC2-D003-4DE3-B0BD-9CC6C62A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211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CB77C87-2C3E-46F5-B3F9-974A423D99FD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13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56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CFF899B-5828-7042-8EEF-7F4561971D23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36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883" lvl="1" indent="-285724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3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156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6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03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89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7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 anchor="b"/>
          <a:lstStyle/>
          <a:p>
            <a:pPr algn="r"/>
            <a:fld id="{E49C6101-8381-4A27-9814-35E65F47BF41}" type="slidenum">
              <a:rPr lang="en-US" sz="1200"/>
              <a:pPr algn="r"/>
              <a:t>31</a:t>
            </a:fld>
            <a:endParaRPr lang="en-US" sz="1200" dirty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 lIns="91424" tIns="45712" rIns="91424" bIns="45712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9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37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0207EBE-3855-F041-8019-3E48FB3830E0}" type="slidenum">
              <a:rPr lang="en-US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68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47783439-F37D-CB4B-AECF-AD101E14C91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8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A800476-D548-624C-9898-24C20251C4E8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0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95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DD84F54-F458-4B40-A437-8271A2C0B73A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121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3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DD84F54-F458-4B40-A437-8271A2C0B73A}" type="slidenum">
              <a:rPr lang="en-US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31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68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CA4650FD-8973-C74C-A434-97753F58F0F5}" type="slidenum">
              <a:rPr lang="en-US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1B7FEA5-3171-B842-9F90-DF0F70A5815D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98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18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7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01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2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402600-289B-0D4D-954D-0FA1871EF753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12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5F46023-0B4B-2842-B85F-6337549B45BD}" type="slidenum">
              <a:rPr lang="en-US">
                <a:solidFill>
                  <a:srgbClr val="000000"/>
                </a:solidFill>
              </a:rPr>
              <a:pPr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97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644CE7-A063-41D2-8262-66E89351CFD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17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A3E984-CDEB-AA4F-9F9C-0C95D5CEA1A9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9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5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1305C-32AD-4CD9-990C-BAE7F236DAA1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5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1305C-32AD-4CD9-990C-BAE7F236DAA1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1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1745DE3B-DCB9-B943-8842-332DE7B7A376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Arial" charset="0"/>
                <a:cs typeface="Arial" charset="0"/>
              </a:rPr>
              <a:t>give definition of partial derivative:  </a:t>
            </a:r>
            <a:r>
              <a:rPr lang="en-US" dirty="0" err="1">
                <a:latin typeface="Arial" charset="0"/>
                <a:cs typeface="Arial" charset="0"/>
              </a:rPr>
              <a:t>lim</a:t>
            </a:r>
            <a:r>
              <a:rPr lang="en-US" dirty="0">
                <a:latin typeface="Arial" charset="0"/>
                <a:cs typeface="Arial" charset="0"/>
              </a:rPr>
              <a:t> h-&gt;0 [f(</a:t>
            </a:r>
            <a:r>
              <a:rPr lang="en-US" dirty="0" err="1">
                <a:latin typeface="Arial" charset="0"/>
                <a:cs typeface="Arial" charset="0"/>
              </a:rPr>
              <a:t>x+h,y</a:t>
            </a:r>
            <a:r>
              <a:rPr lang="en-US" dirty="0">
                <a:latin typeface="Arial" charset="0"/>
                <a:cs typeface="Arial" charset="0"/>
              </a:rPr>
              <a:t>) – f(</a:t>
            </a:r>
            <a:r>
              <a:rPr lang="en-US" dirty="0" err="1">
                <a:latin typeface="Arial" charset="0"/>
                <a:cs typeface="Arial" charset="0"/>
              </a:rPr>
              <a:t>x,y</a:t>
            </a:r>
            <a:r>
              <a:rPr lang="en-US" dirty="0">
                <a:latin typeface="Arial" charset="0"/>
                <a:cs typeface="Arial" charset="0"/>
              </a:rPr>
              <a:t>)]/h</a:t>
            </a:r>
          </a:p>
        </p:txBody>
      </p:sp>
    </p:spTree>
    <p:extLst>
      <p:ext uri="{BB962C8B-B14F-4D97-AF65-F5344CB8AC3E}">
        <p14:creationId xmlns:p14="http://schemas.microsoft.com/office/powerpoint/2010/main" val="82250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92F1E-6CAA-2841-9DAE-59D19825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A5E81-0AAC-814C-9864-F7C4B9A7260E}"/>
              </a:ext>
            </a:extLst>
          </p:cNvPr>
          <p:cNvSpPr txBox="1"/>
          <p:nvPr userDrawn="1"/>
        </p:nvSpPr>
        <p:spPr>
          <a:xfrm>
            <a:off x="7620000" y="64286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Page </a:t>
            </a:r>
            <a:fld id="{30F29326-EA93-604E-BD37-3FF544B40D21}" type="slidenum">
              <a:rPr lang="en-US" sz="1200" b="0" smtClean="0"/>
              <a:t>‹#›</a:t>
            </a:fld>
            <a:r>
              <a:rPr lang="en-US" sz="1200" b="0" dirty="0"/>
              <a:t> of 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57304-04B7-4A46-A733-C8A230546B66}"/>
              </a:ext>
            </a:extLst>
          </p:cNvPr>
          <p:cNvSpPr txBox="1"/>
          <p:nvPr userDrawn="1"/>
        </p:nvSpPr>
        <p:spPr>
          <a:xfrm>
            <a:off x="3657600" y="6428601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CSCI 631 – Lecture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E8417-4AE9-594D-96BB-9DEE188DB19C}"/>
              </a:ext>
            </a:extLst>
          </p:cNvPr>
          <p:cNvSpPr txBox="1"/>
          <p:nvPr userDrawn="1"/>
        </p:nvSpPr>
        <p:spPr>
          <a:xfrm>
            <a:off x="457200" y="642860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09/05/19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wogu@buffal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9.png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8.png"/><Relationship Id="rId5" Type="http://schemas.openxmlformats.org/officeDocument/2006/relationships/tags" Target="../tags/tag5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21.b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9.xml"/><Relationship Id="rId7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38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tags" Target="../tags/tag14.xml"/><Relationship Id="rId11" Type="http://schemas.openxmlformats.org/officeDocument/2006/relationships/image" Target="../media/image36.png"/><Relationship Id="rId5" Type="http://schemas.openxmlformats.org/officeDocument/2006/relationships/tags" Target="../tags/tag13.xml"/><Relationship Id="rId10" Type="http://schemas.openxmlformats.org/officeDocument/2006/relationships/image" Target="../media/image35.png"/><Relationship Id="rId4" Type="http://schemas.openxmlformats.org/officeDocument/2006/relationships/tags" Target="../tags/tag1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43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4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8.png"/><Relationship Id="rId5" Type="http://schemas.openxmlformats.org/officeDocument/2006/relationships/tags" Target="../tags/tag18.xml"/><Relationship Id="rId10" Type="http://schemas.openxmlformats.org/officeDocument/2006/relationships/image" Target="../media/image41.png"/><Relationship Id="rId4" Type="http://schemas.openxmlformats.org/officeDocument/2006/relationships/tags" Target="../tags/tag17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62.png"/><Relationship Id="rId3" Type="http://schemas.openxmlformats.org/officeDocument/2006/relationships/tags" Target="../tags/tag20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61.png"/><Relationship Id="rId2" Type="http://schemas.openxmlformats.org/officeDocument/2006/relationships/tags" Target="../tags/tag19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8.png"/><Relationship Id="rId5" Type="http://schemas.openxmlformats.org/officeDocument/2006/relationships/tags" Target="../tags/tag22.xml"/><Relationship Id="rId10" Type="http://schemas.openxmlformats.org/officeDocument/2006/relationships/image" Target="../media/image60.png"/><Relationship Id="rId4" Type="http://schemas.openxmlformats.org/officeDocument/2006/relationships/tags" Target="../tags/tag21.xml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5.png"/><Relationship Id="rId17" Type="http://schemas.openxmlformats.org/officeDocument/2006/relationships/image" Target="../media/image66.png"/><Relationship Id="rId2" Type="http://schemas.openxmlformats.org/officeDocument/2006/relationships/tags" Target="../tags/tag23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7.vml"/><Relationship Id="rId6" Type="http://schemas.openxmlformats.org/officeDocument/2006/relationships/tags" Target="../tags/tag27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26.xm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tags" Target="../tags/tag25.xml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s/abs_all.jsp?isnumber=4767846&amp;arnumber=4767851&amp;count=16&amp;index=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err="1"/>
              <a:t>Ifeoma</a:t>
            </a:r>
            <a:r>
              <a:rPr lang="en-US" dirty="0"/>
              <a:t> Nwogu</a:t>
            </a:r>
          </a:p>
          <a:p>
            <a:r>
              <a:rPr lang="en-US" dirty="0" err="1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7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/>
              <a:t>Derivatives and edges cont’d</a:t>
            </a:r>
          </a:p>
        </p:txBody>
      </p:sp>
      <p:sp>
        <p:nvSpPr>
          <p:cNvPr id="59401" name="TextBox 4"/>
          <p:cNvSpPr txBox="1">
            <a:spLocks noChangeArrowheads="1"/>
          </p:cNvSpPr>
          <p:nvPr/>
        </p:nvSpPr>
        <p:spPr bwMode="auto">
          <a:xfrm>
            <a:off x="7704138" y="6621463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/>
              <a:t>Source: L. </a:t>
            </a:r>
            <a:r>
              <a:rPr lang="en-US" sz="1200" b="0" dirty="0" err="1"/>
              <a:t>Fei</a:t>
            </a:r>
            <a:r>
              <a:rPr lang="en-US" sz="1200" b="0" dirty="0"/>
              <a:t> </a:t>
            </a:r>
            <a:r>
              <a:rPr lang="en-US" sz="1200" b="0" dirty="0" err="1"/>
              <a:t>Fei</a:t>
            </a:r>
            <a:endParaRPr lang="en-US" sz="1200" b="0" dirty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914400"/>
            <a:ext cx="791527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00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gradient points in the direction of most rapid increase in intensity</a:t>
            </a:r>
            <a:b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</a:br>
            <a:b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</a:br>
            <a:b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</a:b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219139" name="Group 2"/>
          <p:cNvGrpSpPr>
            <a:grpSpLocks/>
          </p:cNvGrpSpPr>
          <p:nvPr/>
        </p:nvGrpSpPr>
        <p:grpSpPr bwMode="auto">
          <a:xfrm>
            <a:off x="6096000" y="2057400"/>
            <a:ext cx="2590800" cy="990600"/>
            <a:chOff x="3840" y="1776"/>
            <a:chExt cx="1632" cy="624"/>
          </a:xfrm>
        </p:grpSpPr>
        <p:grpSp>
          <p:nvGrpSpPr>
            <p:cNvPr id="21916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219165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Arial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19168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pic>
            <p:nvPicPr>
              <p:cNvPr id="219166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9164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21914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Image gradient</a:t>
            </a:r>
          </a:p>
        </p:txBody>
      </p:sp>
      <p:sp>
        <p:nvSpPr>
          <p:cNvPr id="21914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sz="2400">
                <a:latin typeface="Arial" charset="0"/>
              </a:rPr>
              <a:t>The gradient of an image: </a:t>
            </a:r>
          </a:p>
          <a:p>
            <a:endParaRPr lang="en-US" sz="2400">
              <a:latin typeface="Arial" charset="0"/>
            </a:endParaRPr>
          </a:p>
          <a:p>
            <a:endParaRPr lang="en-US">
              <a:latin typeface="Arial" charset="0"/>
            </a:endParaRPr>
          </a:p>
          <a:p>
            <a:r>
              <a:rPr lang="en-US" sz="2400">
                <a:latin typeface="Arial" charset="0"/>
              </a:rPr>
              <a:t> </a:t>
            </a:r>
          </a:p>
        </p:txBody>
      </p:sp>
      <p:pic>
        <p:nvPicPr>
          <p:cNvPr id="219142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21914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914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19146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9147" name="Group 16"/>
          <p:cNvGrpSpPr>
            <a:grpSpLocks/>
          </p:cNvGrpSpPr>
          <p:nvPr/>
        </p:nvGrpSpPr>
        <p:grpSpPr bwMode="auto">
          <a:xfrm>
            <a:off x="3802063" y="2057400"/>
            <a:ext cx="1882775" cy="1157288"/>
            <a:chOff x="2395" y="1776"/>
            <a:chExt cx="1186" cy="729"/>
          </a:xfrm>
        </p:grpSpPr>
        <p:pic>
          <p:nvPicPr>
            <p:cNvPr id="219159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866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endParaRPr>
            </a:p>
          </p:txBody>
        </p:sp>
        <p:sp>
          <p:nvSpPr>
            <p:cNvPr id="219161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162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9148" name="Group 21"/>
          <p:cNvGrpSpPr>
            <a:grpSpLocks/>
          </p:cNvGrpSpPr>
          <p:nvPr/>
        </p:nvGrpSpPr>
        <p:grpSpPr bwMode="auto">
          <a:xfrm>
            <a:off x="6581775" y="2068513"/>
            <a:ext cx="485775" cy="509587"/>
            <a:chOff x="4152" y="1776"/>
            <a:chExt cx="306" cy="321"/>
          </a:xfrm>
        </p:grpSpPr>
        <p:sp>
          <p:nvSpPr>
            <p:cNvPr id="219155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156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157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219158" name="Picture 2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gradient direction is given by</a:t>
            </a: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5513"/>
            <a:ext cx="2797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6037263"/>
            <a:ext cx="37084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52" name="Text Box 31"/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Source: Steve Seitz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</a:t>
            </a:r>
            <a:r>
              <a:rPr lang="en-US" sz="2400" i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edge strength</a:t>
            </a: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is given by the gradient magnitude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4202113"/>
            <a:ext cx="7772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How does this direction relate to the direction of the edge?</a:t>
            </a:r>
          </a:p>
        </p:txBody>
      </p:sp>
    </p:spTree>
    <p:extLst>
      <p:ext uri="{BB962C8B-B14F-4D97-AF65-F5344CB8AC3E}">
        <p14:creationId xmlns:p14="http://schemas.microsoft.com/office/powerpoint/2010/main" val="15171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29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z="4000"/>
              <a:t>Differentiation and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400" dirty="0"/>
              <a:t>For 2D function, </a:t>
            </a:r>
            <a:r>
              <a:rPr lang="en-US" sz="2400" i="1" dirty="0"/>
              <a:t>f(</a:t>
            </a:r>
            <a:r>
              <a:rPr lang="en-US" sz="2400" i="1" dirty="0" err="1"/>
              <a:t>x,y</a:t>
            </a:r>
            <a:r>
              <a:rPr lang="en-US" sz="2400" i="1" dirty="0"/>
              <a:t>)</a:t>
            </a:r>
            <a:r>
              <a:rPr lang="en-US" sz="2400" dirty="0"/>
              <a:t>, the partial derivative is:</a:t>
            </a:r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/>
          </a:p>
          <a:p>
            <a:pPr marL="0" indent="0">
              <a:buFontTx/>
              <a:buNone/>
            </a:pPr>
            <a:r>
              <a:rPr lang="en-US" sz="2400" dirty="0"/>
              <a:t>For discrete data, we can approximate using finite differences:</a:t>
            </a:r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</p:txBody>
      </p:sp>
      <p:graphicFrame>
        <p:nvGraphicFramePr>
          <p:cNvPr id="3074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307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3967163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967163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5715000"/>
            <a:ext cx="5943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400" dirty="0"/>
              <a:t>To implement the above as convolution, what would be the associated filter?</a:t>
            </a:r>
          </a:p>
        </p:txBody>
      </p:sp>
      <p:graphicFrame>
        <p:nvGraphicFramePr>
          <p:cNvPr id="7" name="Group 7"/>
          <p:cNvGraphicFramePr>
            <a:graphicFrameLocks noGrp="1"/>
          </p:cNvGraphicFramePr>
          <p:nvPr>
            <p:extLst/>
          </p:nvPr>
        </p:nvGraphicFramePr>
        <p:xfrm>
          <a:off x="6414655" y="5791200"/>
          <a:ext cx="1447800" cy="7620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-1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5105400"/>
            <a:ext cx="868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This is linear and shift invariant (must be the result of a convolution)</a:t>
            </a:r>
          </a:p>
        </p:txBody>
      </p:sp>
    </p:spTree>
    <p:extLst>
      <p:ext uri="{BB962C8B-B14F-4D97-AF65-F5344CB8AC3E}">
        <p14:creationId xmlns:p14="http://schemas.microsoft.com/office/powerpoint/2010/main" val="46956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Partial derivatives of an image</a:t>
            </a:r>
          </a:p>
        </p:txBody>
      </p:sp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1704975" y="5838825"/>
            <a:ext cx="5715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0">
                <a:solidFill>
                  <a:srgbClr val="000000"/>
                </a:solidFill>
              </a:rPr>
              <a:t>Which shows changes with respect to x?</a:t>
            </a:r>
          </a:p>
        </p:txBody>
      </p:sp>
      <p:pic>
        <p:nvPicPr>
          <p:cNvPr id="4104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4115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-1     1</a:t>
              </a:r>
            </a:p>
          </p:txBody>
        </p:sp>
        <p:cxnSp>
          <p:nvCxnSpPr>
            <p:cNvPr id="4116" name="Straight Connector 27"/>
            <p:cNvCxnSpPr>
              <a:cxnSpLocks noChangeShapeType="1"/>
              <a:stCxn id="4115" idx="1"/>
              <a:endCxn id="4115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1     -1</a:t>
              </a:r>
            </a:p>
          </p:txBody>
        </p:sp>
        <p:cxnSp>
          <p:nvCxnSpPr>
            <p:cNvPr id="4114" name="Straight Connector 27"/>
            <p:cNvCxnSpPr>
              <a:cxnSpLocks noChangeShapeType="1"/>
              <a:stCxn id="4113" idx="1"/>
              <a:endCxn id="411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411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</a:p>
          </p:txBody>
        </p:sp>
        <p:cxnSp>
          <p:nvCxnSpPr>
            <p:cNvPr id="4112" name="Straight Connector 15"/>
            <p:cNvCxnSpPr>
              <a:cxnSpLocks noChangeShapeType="1"/>
              <a:stCxn id="4111" idx="0"/>
              <a:endCxn id="4111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691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696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Finite difference filters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Other approximations of derivative filters exist:</a:t>
            </a:r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K. Grauman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200" y="3581400"/>
            <a:ext cx="2757487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Finite difference filters cont’d</a:t>
            </a: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3" cstate="print"/>
          <a:srcRect l="17435" t="7281" r="11356" b="11217"/>
          <a:stretch>
            <a:fillRect/>
          </a:stretch>
        </p:blipFill>
        <p:spPr bwMode="auto">
          <a:xfrm>
            <a:off x="3886200" y="3352800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62400" y="1737360"/>
          <a:ext cx="22215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19400" y="211657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Sobel_y</a:t>
            </a:r>
            <a:r>
              <a:rPr lang="en-US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6707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Noise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9144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2800" dirty="0"/>
              <a:t>Consider a single row or column of the image</a:t>
            </a:r>
          </a:p>
          <a:p>
            <a:pPr lvl="1" eaLnBrk="1" hangingPunct="1"/>
            <a:r>
              <a:rPr lang="en-US" sz="2400" dirty="0"/>
              <a:t>Plotting intensity as a function of position gives a signal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44713" y="2171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2171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2049463" y="4292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292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/>
              <a:t>Where is the edge?</a:t>
            </a:r>
            <a:endParaRPr lang="en-US" b="0" i="1"/>
          </a:p>
        </p:txBody>
      </p:sp>
    </p:spTree>
    <p:extLst>
      <p:ext uri="{BB962C8B-B14F-4D97-AF65-F5344CB8AC3E}">
        <p14:creationId xmlns:p14="http://schemas.microsoft.com/office/powerpoint/2010/main" val="42801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/>
              <a:t>Where is the edge?  </a:t>
            </a:r>
            <a:endParaRPr lang="en-US" b="0" i="1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Solution:  smooth first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192338" y="914400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Photo Editor Photo" r:id="rId9" imgW="6419048" imgH="5285714" progId="">
                  <p:embed/>
                </p:oleObj>
              </mc:Choice>
              <mc:Fallback>
                <p:oleObj name="Photo Editor Photo" r:id="rId9" imgW="6419048" imgH="5285714" progId="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856038" cy="460375"/>
            <a:chOff x="2256" y="3982"/>
            <a:chExt cx="2429" cy="290"/>
          </a:xfrm>
        </p:grpSpPr>
        <p:pic>
          <p:nvPicPr>
            <p:cNvPr id="6154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4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b="0"/>
                <a:t>Look for peaks in </a:t>
              </a:r>
              <a:endParaRPr lang="en-US" b="0" i="1"/>
            </a:p>
          </p:txBody>
        </p:sp>
      </p:grpSp>
    </p:spTree>
    <p:extLst>
      <p:ext uri="{BB962C8B-B14F-4D97-AF65-F5344CB8AC3E}">
        <p14:creationId xmlns:p14="http://schemas.microsoft.com/office/powerpoint/2010/main" val="17898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Derivative theorem of convolution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65163" y="1452274"/>
            <a:ext cx="7772400" cy="533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dirty="0"/>
              <a:t>Differentiation property of convolution.</a:t>
            </a:r>
            <a:endParaRPr lang="en-US" i="1" dirty="0"/>
          </a:p>
        </p:txBody>
      </p:sp>
      <p:pic>
        <p:nvPicPr>
          <p:cNvPr id="7173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324600" y="6553200"/>
            <a:ext cx="285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Compare with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242895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But derivatives amplify noise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anchor="b"/>
          <a:lstStyle/>
          <a:p>
            <a:pPr marL="556970">
              <a:tabLst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dirty="0"/>
              <a:t>Derivative estimates appear below images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dirty="0"/>
              <a:t>notice grainy speckle in noisier, noisiest images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dirty="0"/>
              <a:t>this is noise amplified by differentiation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dirty="0">
                <a:solidFill>
                  <a:srgbClr val="FF0000"/>
                </a:solidFill>
              </a:rPr>
              <a:t>derivative filters respond strongly to pixels that differ from their neighbors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1" y="2241352"/>
            <a:ext cx="8608219" cy="236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5"/>
          <p:cNvSpPr>
            <a:spLocks/>
          </p:cNvSpPr>
          <p:nvPr/>
        </p:nvSpPr>
        <p:spPr bwMode="auto">
          <a:xfrm>
            <a:off x="286866" y="1857375"/>
            <a:ext cx="1321594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Input image</a:t>
            </a:r>
          </a:p>
        </p:txBody>
      </p:sp>
      <p:sp>
        <p:nvSpPr>
          <p:cNvPr id="10246" name="Rectangle 6"/>
          <p:cNvSpPr>
            <a:spLocks/>
          </p:cNvSpPr>
          <p:nvPr/>
        </p:nvSpPr>
        <p:spPr bwMode="auto">
          <a:xfrm>
            <a:off x="3187899" y="1857375"/>
            <a:ext cx="2080617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Noisier Input image</a:t>
            </a:r>
          </a:p>
        </p:txBody>
      </p:sp>
      <p:sp>
        <p:nvSpPr>
          <p:cNvPr id="10247" name="Rectangle 7"/>
          <p:cNvSpPr>
            <a:spLocks/>
          </p:cNvSpPr>
          <p:nvPr/>
        </p:nvSpPr>
        <p:spPr bwMode="auto">
          <a:xfrm>
            <a:off x="6072188" y="1857375"/>
            <a:ext cx="2080617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Noisiest Input image</a:t>
            </a:r>
          </a:p>
        </p:txBody>
      </p:sp>
    </p:spTree>
    <p:extLst>
      <p:ext uri="{BB962C8B-B14F-4D97-AF65-F5344CB8AC3E}">
        <p14:creationId xmlns:p14="http://schemas.microsoft.com/office/powerpoint/2010/main" val="412773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altLang="en-US" dirty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Last class </a:t>
            </a:r>
          </a:p>
          <a:p>
            <a:pPr lvl="1"/>
            <a:r>
              <a:rPr lang="en-US" sz="3200" dirty="0"/>
              <a:t>Linear filters, convolution and template matching</a:t>
            </a:r>
          </a:p>
          <a:p>
            <a:r>
              <a:rPr lang="en-US" altLang="en-US" sz="3600" dirty="0"/>
              <a:t>Today</a:t>
            </a:r>
          </a:p>
          <a:p>
            <a:pPr lvl="1"/>
            <a:r>
              <a:rPr lang="en-US" sz="3200" dirty="0"/>
              <a:t>Edges and image pyramids</a:t>
            </a:r>
          </a:p>
          <a:p>
            <a:pPr lvl="1"/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1144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And smoothing reduces noise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154779"/>
            <a:ext cx="8610600" cy="5355231"/>
          </a:xfrm>
          <a:ln/>
        </p:spPr>
        <p:txBody>
          <a:bodyPr/>
          <a:lstStyle/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800" dirty="0"/>
              <a:t>Pixels tend to “be like” their neighbors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surfaces turn slowly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relatively few reflectance changes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800" dirty="0"/>
              <a:t>Expect noise to be independent from pixel to pixel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Implies that smoothing suppresses noise, for appropriate noise models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800" dirty="0"/>
              <a:t>Scale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the parameter in the symmetric Gaussian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as this parameter goes up, more pixels are involved in the average</a:t>
            </a:r>
          </a:p>
          <a:p>
            <a:pPr marL="1234946" lvl="2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000" dirty="0"/>
              <a:t>and the image gets more blurred</a:t>
            </a:r>
          </a:p>
          <a:p>
            <a:pPr marL="1234946" lvl="2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000" dirty="0"/>
              <a:t>and noise is more effectively suppressed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317629"/>
            <a:ext cx="3579688" cy="70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/>
          </p:cNvSpPr>
          <p:nvPr/>
        </p:nvSpPr>
        <p:spPr bwMode="auto">
          <a:xfrm>
            <a:off x="6843917" y="6248400"/>
            <a:ext cx="47128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 dirty="0">
                <a:cs typeface="Times" charset="0"/>
              </a:rPr>
              <a:t>Scale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 rot="16200000" flipH="1">
            <a:off x="6675617" y="6020990"/>
            <a:ext cx="386209" cy="22101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Gaussian smoothing kernel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6577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19200"/>
            <a:ext cx="4343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4740792"/>
            <a:ext cx="8610600" cy="2041008"/>
          </a:xfrm>
          <a:prstGeom prst="rect">
            <a:avLst/>
          </a:prstGeom>
          <a:ln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The symmetric Gaussian kernel in 2D; scaled so that its sum equal 1; Also, 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Convolution with this kernel forms a weighted average where strongest response is at the center</a:t>
            </a:r>
          </a:p>
          <a:p>
            <a:pPr marL="957020" lvl="1">
              <a:tabLst>
                <a:tab pos="1012368" algn="l"/>
                <a:tab pos="1290294" algn="l"/>
                <a:tab pos="1290294" algn="l"/>
                <a:tab pos="1012368" algn="l"/>
                <a:tab pos="1290294" algn="l"/>
                <a:tab pos="1012368" algn="l"/>
                <a:tab pos="1290294" algn="l"/>
                <a:tab pos="1290294" algn="l"/>
                <a:tab pos="1290294" algn="l"/>
                <a:tab pos="1290294" algn="l"/>
              </a:tabLst>
            </a:pPr>
            <a:r>
              <a:rPr lang="en-US" altLang="en-US" sz="1800" dirty="0"/>
              <a:t>Image point at the middle gets little contribution from points at the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28358" y="5105400"/>
                <a:ext cx="1010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58" y="5105400"/>
                <a:ext cx="1010726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91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Gaussian pyramids and scale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85564" y="1143000"/>
            <a:ext cx="8229600" cy="4525963"/>
          </a:xfrm>
          <a:ln/>
        </p:spPr>
        <p:txBody>
          <a:bodyPr anchor="t"/>
          <a:lstStyle/>
          <a:p>
            <a:pPr marL="556970"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dirty="0"/>
              <a:t>A smoothed image can be resampled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dirty="0"/>
              <a:t>result: </a:t>
            </a:r>
          </a:p>
          <a:p>
            <a:pPr marL="1147424" lvl="2"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dirty="0"/>
              <a:t>lower resolution version</a:t>
            </a:r>
          </a:p>
          <a:p>
            <a:pPr marL="1459952" lvl="3"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dirty="0"/>
              <a:t>emphasizing large scale trends over detail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dirty="0"/>
              <a:t>and again, ...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6" y="3657600"/>
            <a:ext cx="79343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5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-76200"/>
            <a:ext cx="8229600" cy="1143000"/>
          </a:xfrm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A Gaussian pyramid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0"/>
            <a:ext cx="591307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9836" y="6019800"/>
            <a:ext cx="759596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070" indent="0">
              <a:buNone/>
              <a:tabLst>
                <a:tab pos="1012368" algn="l"/>
                <a:tab pos="1290294" algn="l"/>
                <a:tab pos="1602822" algn="l"/>
                <a:tab pos="1915350" algn="l"/>
                <a:tab pos="1290294" algn="l"/>
              </a:tabLst>
            </a:pPr>
            <a:r>
              <a:rPr lang="en-US" altLang="en-US" sz="2400" dirty="0"/>
              <a:t>-A Gaussian pyramid running from 512 x 512 to 8 x 8</a:t>
            </a:r>
          </a:p>
        </p:txBody>
      </p:sp>
    </p:spTree>
    <p:extLst>
      <p:ext uri="{BB962C8B-B14F-4D97-AF65-F5344CB8AC3E}">
        <p14:creationId xmlns:p14="http://schemas.microsoft.com/office/powerpoint/2010/main" val="3102540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057400"/>
            <a:ext cx="28575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Back to smoothed gradients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25963"/>
          </a:xfrm>
          <a:ln/>
        </p:spPr>
        <p:txBody>
          <a:bodyPr anchor="t"/>
          <a:lstStyle/>
          <a:p>
            <a:pPr marL="556970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</a:tabLst>
            </a:pPr>
            <a:r>
              <a:rPr lang="en-US" altLang="en-US" dirty="0"/>
              <a:t>Fact:  These two are the same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</a:tabLst>
            </a:pPr>
            <a:r>
              <a:rPr lang="en-US" altLang="en-US" dirty="0"/>
              <a:t>Smooth, then differentiate -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</a:tabLst>
            </a:pPr>
            <a:r>
              <a:rPr lang="en-US" altLang="en-US" dirty="0"/>
              <a:t>Filter with derivative of Gaussian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</a:tabLst>
            </a:pPr>
            <a:r>
              <a:rPr lang="en-US" altLang="en-US" dirty="0"/>
              <a:t>Exploit: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</a:tabLst>
            </a:pPr>
            <a:r>
              <a:rPr lang="en-US" altLang="en-US" dirty="0"/>
              <a:t>Filter image with derivative of Gaussian filters to get smoothed gradient</a:t>
            </a:r>
          </a:p>
        </p:txBody>
      </p:sp>
    </p:spTree>
    <p:extLst>
      <p:ext uri="{BB962C8B-B14F-4D97-AF65-F5344CB8AC3E}">
        <p14:creationId xmlns:p14="http://schemas.microsoft.com/office/powerpoint/2010/main" val="337904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/>
              <a:t>Derivative of Gaussian filters</a:t>
            </a:r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>
                <a:cs typeface="Arial" pitchFamily="34" charset="0"/>
              </a:rPr>
              <a:t>x</a:t>
            </a:r>
            <a:r>
              <a:rPr lang="en-US" sz="2400" b="0">
                <a:cs typeface="Arial" pitchFamily="34" charset="0"/>
              </a:rPr>
              <a:t>-direction</a:t>
            </a:r>
          </a:p>
        </p:txBody>
      </p:sp>
      <p:sp>
        <p:nvSpPr>
          <p:cNvPr id="62472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>
                <a:cs typeface="Arial" pitchFamily="34" charset="0"/>
              </a:rPr>
              <a:t>y</a:t>
            </a:r>
            <a:r>
              <a:rPr lang="en-US" sz="2400" b="0">
                <a:cs typeface="Arial" pitchFamily="34" charset="0"/>
              </a:rPr>
              <a:t>-direction</a:t>
            </a:r>
          </a:p>
        </p:txBody>
      </p:sp>
      <p:sp>
        <p:nvSpPr>
          <p:cNvPr id="62473" name="Text Box 10"/>
          <p:cNvSpPr txBox="1">
            <a:spLocks noChangeArrowheads="1"/>
          </p:cNvSpPr>
          <p:nvPr/>
        </p:nvSpPr>
        <p:spPr bwMode="auto">
          <a:xfrm>
            <a:off x="7280275" y="65532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/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284422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08" y="1696641"/>
            <a:ext cx="6724055" cy="345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/>
          </p:cNvSpPr>
          <p:nvPr/>
        </p:nvSpPr>
        <p:spPr bwMode="auto">
          <a:xfrm>
            <a:off x="1292410" y="1312664"/>
            <a:ext cx="103393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More Noise</a:t>
            </a: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H="1">
            <a:off x="2431107" y="1495723"/>
            <a:ext cx="5278562" cy="334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-78134" y="3018235"/>
            <a:ext cx="1374056" cy="5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Derivative</a:t>
            </a:r>
          </a:p>
          <a:p>
            <a:pPr algn="ctr"/>
            <a:r>
              <a:rPr lang="en-US" altLang="en-US" sz="1700">
                <a:cs typeface="Times" charset="0"/>
              </a:rPr>
              <a:t>result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-80367" y="4491633"/>
            <a:ext cx="1375172" cy="8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Derivative </a:t>
            </a:r>
          </a:p>
          <a:p>
            <a:pPr algn="ctr"/>
            <a:r>
              <a:rPr lang="en-US" altLang="en-US" sz="1700">
                <a:cs typeface="Times" charset="0"/>
              </a:rPr>
              <a:t>of Gaussian</a:t>
            </a:r>
          </a:p>
          <a:p>
            <a:pPr algn="ctr"/>
            <a:r>
              <a:rPr lang="en-US" altLang="en-US" sz="1700">
                <a:cs typeface="Times" charset="0"/>
              </a:rPr>
              <a:t>result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4120053" y="5875735"/>
            <a:ext cx="89607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>
                <a:cs typeface="Times" charset="0"/>
              </a:rPr>
              <a:t>Figure 5.2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rot="10800000" flipH="1">
            <a:off x="6568902" y="3184550"/>
            <a:ext cx="609451" cy="4810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6965157" y="4406801"/>
            <a:ext cx="216545" cy="137294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7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50373" y="1350818"/>
            <a:ext cx="7456866" cy="3024664"/>
            <a:chOff x="1295400" y="1295400"/>
            <a:chExt cx="7456866" cy="3024664"/>
          </a:xfrm>
        </p:grpSpPr>
        <p:pic>
          <p:nvPicPr>
            <p:cNvPr id="778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295400"/>
              <a:ext cx="7456866" cy="285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057400" y="3941618"/>
              <a:ext cx="8515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 pixel</a:t>
              </a: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4601287" y="3941618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3 pixels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6934200" y="3950732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7 pixels</a:t>
              </a: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42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495800"/>
            <a:ext cx="82184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scale of the Gaussian used in the </a:t>
            </a:r>
            <a:r>
              <a:rPr lang="en-US" sz="2400" dirty="0" err="1">
                <a:latin typeface="+mn-lt"/>
              </a:rPr>
              <a:t>DoG</a:t>
            </a:r>
            <a:r>
              <a:rPr lang="en-US" sz="2400" dirty="0">
                <a:latin typeface="+mn-lt"/>
              </a:rPr>
              <a:t> filter has significant effects on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Smoothed derivative removes noise, but blurs edge. Also finds edges at different </a:t>
            </a:r>
            <a:r>
              <a:rPr lang="ja-JP" altLang="en-US" sz="2400" dirty="0">
                <a:latin typeface="+mn-lt"/>
              </a:rPr>
              <a:t>“</a:t>
            </a:r>
            <a:r>
              <a:rPr lang="en-US" sz="2400" dirty="0">
                <a:latin typeface="+mn-lt"/>
              </a:rPr>
              <a:t>scales</a:t>
            </a:r>
            <a:r>
              <a:rPr lang="ja-JP" altLang="en-US" sz="2400" dirty="0">
                <a:latin typeface="+mn-lt"/>
              </a:rPr>
              <a:t>”</a:t>
            </a:r>
            <a:endParaRPr lang="en-US" altLang="ja-JP" sz="24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Small scale shows more details like hair while large scale loses some of the stripes at the muzzle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Scale of the Gaussian derivative filter</a:t>
            </a:r>
          </a:p>
        </p:txBody>
      </p:sp>
    </p:spTree>
    <p:extLst>
      <p:ext uri="{BB962C8B-B14F-4D97-AF65-F5344CB8AC3E}">
        <p14:creationId xmlns:p14="http://schemas.microsoft.com/office/powerpoint/2010/main" val="345471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86" y="1219200"/>
            <a:ext cx="6616898" cy="405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 txBox="1">
            <a:spLocks noChangeArrowheads="1"/>
          </p:cNvSpPr>
          <p:nvPr/>
        </p:nvSpPr>
        <p:spPr bwMode="auto">
          <a:xfrm>
            <a:off x="381000" y="5410200"/>
            <a:ext cx="8153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The gradient magnitude is large along a thick </a:t>
            </a:r>
            <a:r>
              <a:rPr lang="ja-JP" altLang="en-US" sz="2400" dirty="0"/>
              <a:t>“</a:t>
            </a:r>
            <a:r>
              <a:rPr lang="en-US" sz="2400" dirty="0"/>
              <a:t>trail</a:t>
            </a:r>
            <a:r>
              <a:rPr lang="ja-JP" altLang="en-US" sz="2400" dirty="0"/>
              <a:t>”</a:t>
            </a:r>
            <a:r>
              <a:rPr lang="en-US" sz="2400" dirty="0"/>
              <a:t> or </a:t>
            </a:r>
            <a:r>
              <a:rPr lang="ja-JP" altLang="en-US" sz="2400" dirty="0"/>
              <a:t>“</a:t>
            </a:r>
            <a:r>
              <a:rPr lang="en-US" sz="2400" dirty="0"/>
              <a:t>ridge,</a:t>
            </a:r>
            <a:r>
              <a:rPr lang="ja-JP" altLang="en-US" sz="2400" dirty="0"/>
              <a:t>”</a:t>
            </a:r>
            <a:r>
              <a:rPr lang="en-US" sz="2400" dirty="0"/>
              <a:t> so how do we identify the actual edge points?</a:t>
            </a:r>
          </a:p>
          <a:p>
            <a:pPr>
              <a:buFontTx/>
              <a:buChar char="•"/>
            </a:pPr>
            <a:r>
              <a:rPr lang="en-US" sz="2400" dirty="0"/>
              <a:t>How do we link the edge points to form curves?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</a:t>
            </a:r>
          </a:p>
        </p:txBody>
      </p:sp>
    </p:spTree>
    <p:extLst>
      <p:ext uri="{BB962C8B-B14F-4D97-AF65-F5344CB8AC3E}">
        <p14:creationId xmlns:p14="http://schemas.microsoft.com/office/powerpoint/2010/main" val="360151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/>
              <a:t>Laplacian</a:t>
            </a:r>
            <a:r>
              <a:rPr lang="en-US" dirty="0"/>
              <a:t> of Gaussian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Consider  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114300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0"/>
              <a:t>Laplacian of Gaussian</a:t>
            </a:r>
          </a:p>
          <a:p>
            <a:pPr algn="ctr" eaLnBrk="0" hangingPunct="0"/>
            <a:r>
              <a:rPr lang="en-US" b="0"/>
              <a:t>operator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/>
              <a:t>Where is the edge?  </a:t>
            </a:r>
            <a:endParaRPr lang="en-US" b="0" i="1"/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/>
              <a:t>Zero-crossings of bottom graph</a:t>
            </a:r>
            <a:endParaRPr lang="en-US" b="0" i="1"/>
          </a:p>
        </p:txBody>
      </p:sp>
    </p:spTree>
    <p:extLst>
      <p:ext uri="{BB962C8B-B14F-4D97-AF65-F5344CB8AC3E}">
        <p14:creationId xmlns:p14="http://schemas.microsoft.com/office/powerpoint/2010/main" val="40126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56" y="1828800"/>
            <a:ext cx="4048444" cy="3124200"/>
          </a:xfrm>
          <a:prstGeom prst="rect">
            <a:avLst/>
          </a:prstGeom>
        </p:spPr>
      </p:pic>
      <p:sp>
        <p:nvSpPr>
          <p:cNvPr id="225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Edge detection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5410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b="1" dirty="0">
                <a:latin typeface="Arial" charset="0"/>
              </a:rPr>
              <a:t>Goal:  </a:t>
            </a:r>
            <a:r>
              <a:rPr lang="en-US" sz="2800" dirty="0">
                <a:latin typeface="Arial" charset="0"/>
              </a:rPr>
              <a:t>Identify sudden changes (discontinuities) in an image</a:t>
            </a:r>
          </a:p>
          <a:p>
            <a:pPr lvl="1"/>
            <a:r>
              <a:rPr lang="en-US" sz="2400" dirty="0">
                <a:latin typeface="Arial" charset="0"/>
              </a:rPr>
              <a:t>Intuitively, semantic and shape information from the image can be encoded in the edges</a:t>
            </a:r>
          </a:p>
          <a:p>
            <a:pPr lvl="1"/>
            <a:r>
              <a:rPr lang="en-US" sz="2400" dirty="0">
                <a:latin typeface="Arial" charset="0"/>
              </a:rPr>
              <a:t>More compact than pixels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800" b="1" dirty="0">
                <a:latin typeface="Arial" charset="0"/>
              </a:rPr>
              <a:t>Ideal:</a:t>
            </a:r>
            <a:r>
              <a:rPr lang="en-US" sz="2800" dirty="0">
                <a:latin typeface="Arial" charset="0"/>
              </a:rPr>
              <a:t> artist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s line drawing (but artist is also using object-level knowledge)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9D65-9839-634D-9868-D684BEBD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52400"/>
            <a:ext cx="8229600" cy="1143000"/>
          </a:xfrm>
        </p:spPr>
        <p:txBody>
          <a:bodyPr/>
          <a:lstStyle/>
          <a:p>
            <a:r>
              <a:rPr lang="en-US" dirty="0"/>
              <a:t>Laplacian and Gaussian Pyramids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D9F6A-D212-FC4D-BEDA-579095A42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9" y="762000"/>
            <a:ext cx="6970161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43CE9-AA94-FD47-82E4-FC3FC97C1BA4}"/>
              </a:ext>
            </a:extLst>
          </p:cNvPr>
          <p:cNvSpPr txBox="1"/>
          <p:nvPr/>
        </p:nvSpPr>
        <p:spPr>
          <a:xfrm>
            <a:off x="228600" y="4212610"/>
            <a:ext cx="8915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Top row shows how to build a Gaussian pyramid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successively smoothing (blurring) and down-sampling the images.  I2, I1 and I0 are elements of the Gaussian pyramid,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H2, H1 and I0 are the elements of the Laplacian pyramid.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H2 and H1 are high-pass sub-bands obtained by subtracting two adjacent images of the Gaussian pyramid.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526A1-FCDD-A44D-A34F-FC01BC9ABE39}"/>
              </a:ext>
            </a:extLst>
          </p:cNvPr>
          <p:cNvSpPr txBox="1"/>
          <p:nvPr/>
        </p:nvSpPr>
        <p:spPr>
          <a:xfrm>
            <a:off x="5764001" y="3657600"/>
            <a:ext cx="2991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Celestino et al., PLOS ONE 2018</a:t>
            </a:r>
          </a:p>
        </p:txBody>
      </p:sp>
    </p:spTree>
    <p:extLst>
      <p:ext uri="{BB962C8B-B14F-4D97-AF65-F5344CB8AC3E}">
        <p14:creationId xmlns:p14="http://schemas.microsoft.com/office/powerpoint/2010/main" val="182904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2D edge detection filters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102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10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6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0254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sz="3200" b="0" dirty="0"/>
                <a:t>      is the </a:t>
              </a:r>
              <a:r>
                <a:rPr lang="en-US" sz="3200" dirty="0" err="1"/>
                <a:t>Laplacian</a:t>
              </a:r>
              <a:r>
                <a:rPr lang="en-US" sz="3200" b="0" dirty="0"/>
                <a:t> operator:</a:t>
              </a:r>
            </a:p>
          </p:txBody>
        </p:sp>
        <p:pic>
          <p:nvPicPr>
            <p:cNvPr id="10255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6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0244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9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1024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2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0"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0249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0">
                <a:cs typeface="Arial" pitchFamily="34" charset="0"/>
              </a:rPr>
              <a:t>Gaussian</a:t>
            </a:r>
          </a:p>
        </p:txBody>
      </p:sp>
      <p:sp>
        <p:nvSpPr>
          <p:cNvPr id="10250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0">
                <a:cs typeface="Arial" pitchFamily="34" charset="0"/>
              </a:rPr>
              <a:t>derivative of Gaussian</a:t>
            </a:r>
          </a:p>
        </p:txBody>
      </p:sp>
      <p:pic>
        <p:nvPicPr>
          <p:cNvPr id="10251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660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959850" cy="5257800"/>
          </a:xfrm>
        </p:spPr>
        <p:txBody>
          <a:bodyPr/>
          <a:lstStyle/>
          <a:p>
            <a:r>
              <a:rPr lang="en-US" sz="2800" dirty="0"/>
              <a:t>Criteria for an </a:t>
            </a:r>
            <a:r>
              <a:rPr lang="ja-JP" altLang="en-US" sz="2800" dirty="0"/>
              <a:t>“</a:t>
            </a:r>
            <a:r>
              <a:rPr lang="en-US" sz="2800" dirty="0"/>
              <a:t>optimal</a:t>
            </a:r>
            <a:r>
              <a:rPr lang="ja-JP" altLang="en-US" sz="2800" dirty="0"/>
              <a:t>”</a:t>
            </a:r>
            <a:r>
              <a:rPr lang="en-US" sz="2800" dirty="0"/>
              <a:t> edge detector:</a:t>
            </a:r>
          </a:p>
          <a:p>
            <a:pPr lvl="1"/>
            <a:r>
              <a:rPr lang="en-US" sz="2400" b="1" dirty="0"/>
              <a:t>Good detection:</a:t>
            </a:r>
            <a:r>
              <a:rPr lang="en-US" sz="2400" dirty="0"/>
              <a:t> the optimal detector must have a small number of false positives (detecting spurious edges caused by noise), and a small number of false negatives (missing real edges)</a:t>
            </a:r>
          </a:p>
          <a:p>
            <a:pPr lvl="1"/>
            <a:r>
              <a:rPr lang="en-US" sz="2400" b="1" dirty="0"/>
              <a:t>Good localization:</a:t>
            </a:r>
            <a:r>
              <a:rPr lang="en-US" sz="2400" dirty="0"/>
              <a:t> the edges detected must be as close as possible to the true edges</a:t>
            </a:r>
          </a:p>
          <a:p>
            <a:pPr lvl="1"/>
            <a:r>
              <a:rPr lang="en-US" sz="2400" b="1" dirty="0"/>
              <a:t>Single response:</a:t>
            </a:r>
            <a:r>
              <a:rPr lang="en-US" sz="2400" dirty="0"/>
              <a:t> the detector must return one point only for each true edge point; that is, minimize the number of local maxima around the true edge</a:t>
            </a:r>
          </a:p>
        </p:txBody>
      </p:sp>
      <p:pic>
        <p:nvPicPr>
          <p:cNvPr id="6" name="Picture 4" descr="edge_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572000"/>
            <a:ext cx="53721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12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5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52487"/>
            <a:ext cx="7772400" cy="4938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dirty="0"/>
              <a:t>This is probably the most widely used edge detector in computer vision</a:t>
            </a:r>
          </a:p>
          <a:p>
            <a:pPr>
              <a:buFontTx/>
              <a:buChar char="•"/>
            </a:pPr>
            <a:r>
              <a:rPr lang="en-US" sz="2800" dirty="0"/>
              <a:t>Theoretical model: step-edges corrupted by additive Gaussian noise</a:t>
            </a:r>
          </a:p>
          <a:p>
            <a:pPr>
              <a:buFontTx/>
              <a:buChar char="•"/>
            </a:pPr>
            <a:r>
              <a:rPr lang="en-US" sz="2800" dirty="0"/>
              <a:t>Canny has shown that the first derivative of the Gaussian closely approximates the operator that optimizes the product of </a:t>
            </a:r>
            <a:r>
              <a:rPr lang="en-US" sz="2800" i="1" dirty="0"/>
              <a:t>signal-to-noise ratio</a:t>
            </a:r>
            <a:r>
              <a:rPr lang="en-US" sz="2800" dirty="0"/>
              <a:t> and localization</a:t>
            </a:r>
          </a:p>
          <a:p>
            <a:pPr>
              <a:buFontTx/>
              <a:buChar char="•"/>
            </a:pPr>
            <a:r>
              <a:rPr lang="en-US" sz="2800" i="1" dirty="0" err="1"/>
              <a:t>skimage.feature.canny</a:t>
            </a:r>
            <a:r>
              <a:rPr lang="en-US" sz="2800" i="1" dirty="0"/>
              <a:t>(image, sigma=3)</a:t>
            </a:r>
          </a:p>
          <a:p>
            <a:pPr>
              <a:buFontTx/>
              <a:buChar char="•"/>
            </a:pP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See </a:t>
            </a:r>
            <a:r>
              <a:rPr lang="en-US" sz="2800" i="1" dirty="0" err="1">
                <a:solidFill>
                  <a:schemeClr val="bg1">
                    <a:lumMod val="50000"/>
                  </a:schemeClr>
                </a:solidFill>
              </a:rPr>
              <a:t>Jupyter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 notebook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457200" y="5699125"/>
            <a:ext cx="8229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J. Canny, </a:t>
            </a:r>
            <a:r>
              <a:rPr lang="en-US" sz="2000" b="1" i="1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hlinkClick r:id="rId3"/>
              </a:rPr>
              <a:t>A Computational Approach To Edge Detection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, IEEE Trans. Pattern Analysis and Machine Intelligence, 8:679-714, 1986. </a:t>
            </a:r>
          </a:p>
        </p:txBody>
      </p:sp>
      <p:sp>
        <p:nvSpPr>
          <p:cNvPr id="228357" name="Text Box 5"/>
          <p:cNvSpPr txBox="1">
            <a:spLocks noChangeArrowheads="1"/>
          </p:cNvSpPr>
          <p:nvPr/>
        </p:nvSpPr>
        <p:spPr bwMode="auto">
          <a:xfrm>
            <a:off x="7519988" y="6553200"/>
            <a:ext cx="1592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L. Fei-Fei</a:t>
            </a:r>
          </a:p>
        </p:txBody>
      </p:sp>
    </p:spTree>
    <p:extLst>
      <p:ext uri="{BB962C8B-B14F-4D97-AF65-F5344CB8AC3E}">
        <p14:creationId xmlns:p14="http://schemas.microsoft.com/office/powerpoint/2010/main" val="58834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Filter image with derivative of Gaussian </a:t>
            </a:r>
          </a:p>
          <a:p>
            <a:r>
              <a:rPr lang="en-US" dirty="0"/>
              <a:t>Find magnitude and orientation of gradient</a:t>
            </a:r>
          </a:p>
          <a:p>
            <a:r>
              <a:rPr lang="en-US" dirty="0"/>
              <a:t>Non-maximum suppression</a:t>
            </a:r>
          </a:p>
          <a:p>
            <a:pPr lvl="1"/>
            <a:r>
              <a:rPr lang="en-US" dirty="0"/>
              <a:t>Thin multi-pixel wide </a:t>
            </a:r>
            <a:r>
              <a:rPr lang="ja-JP" altLang="en-US" dirty="0"/>
              <a:t>“</a:t>
            </a:r>
            <a:r>
              <a:rPr lang="en-US" dirty="0"/>
              <a:t>ridges</a:t>
            </a:r>
            <a:r>
              <a:rPr lang="ja-JP" altLang="en-US" dirty="0"/>
              <a:t>”</a:t>
            </a:r>
            <a:r>
              <a:rPr lang="en-US" dirty="0"/>
              <a:t> down to single pixel width</a:t>
            </a:r>
          </a:p>
          <a:p>
            <a:r>
              <a:rPr lang="en-US" dirty="0"/>
              <a:t>Double Thresholding</a:t>
            </a:r>
          </a:p>
          <a:p>
            <a:pPr lvl="1"/>
            <a:r>
              <a:rPr lang="en-US" dirty="0"/>
              <a:t>Deﬁne two thresholds: low and high </a:t>
            </a:r>
          </a:p>
          <a:p>
            <a:pPr lvl="1"/>
            <a:r>
              <a:rPr lang="en-US" dirty="0"/>
              <a:t>Use the high threshold to start edge curves and the low threshold to continue them</a:t>
            </a:r>
          </a:p>
          <a:p>
            <a:r>
              <a:rPr lang="en-US" dirty="0"/>
              <a:t>Hysteresis linking</a:t>
            </a: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16471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31428" name="Picture 4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19" y="1298137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0" y="5685987"/>
            <a:ext cx="283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image (Lena)</a:t>
            </a:r>
          </a:p>
        </p:txBody>
      </p:sp>
    </p:spTree>
    <p:extLst>
      <p:ext uri="{BB962C8B-B14F-4D97-AF65-F5344CB8AC3E}">
        <p14:creationId xmlns:p14="http://schemas.microsoft.com/office/powerpoint/2010/main" val="37946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Filter image with derivative of Gaussian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magnitude and orientation of gradient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Non-maximum suppression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multi-pixel wide 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ridges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down to single pixel width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Thresholding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Deﬁne two thresholds: low and high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high threshold to start edge curves and the low threshold to continue them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Hysteresis linking</a:t>
            </a: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68477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Gaussian (</a:t>
            </a:r>
            <a:r>
              <a:rPr lang="en-US" dirty="0" err="1"/>
              <a:t>DoG</a:t>
            </a:r>
            <a:r>
              <a:rPr lang="en-US" dirty="0"/>
              <a:t>) filter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371600"/>
            <a:ext cx="61245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04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filter responses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55" y="1362669"/>
            <a:ext cx="3243072" cy="327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56" y="1346979"/>
            <a:ext cx="3285744" cy="328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171" y="4648200"/>
            <a:ext cx="1536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-derivative </a:t>
            </a:r>
          </a:p>
          <a:p>
            <a:r>
              <a:rPr lang="en-US" dirty="0"/>
              <a:t>of Gaussian</a:t>
            </a:r>
          </a:p>
          <a:p>
            <a:r>
              <a:rPr lang="en-US" dirty="0"/>
              <a:t>filter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4637745"/>
            <a:ext cx="1536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-derivative </a:t>
            </a:r>
          </a:p>
          <a:p>
            <a:r>
              <a:rPr lang="en-US" dirty="0"/>
              <a:t>of Gaussian</a:t>
            </a:r>
          </a:p>
          <a:p>
            <a:r>
              <a:rPr lang="en-US" dirty="0"/>
              <a:t>filter response</a:t>
            </a:r>
          </a:p>
        </p:txBody>
      </p:sp>
    </p:spTree>
    <p:extLst>
      <p:ext uri="{BB962C8B-B14F-4D97-AF65-F5344CB8AC3E}">
        <p14:creationId xmlns:p14="http://schemas.microsoft.com/office/powerpoint/2010/main" val="258110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Filter image with derivative of Gaussian </a:t>
            </a:r>
          </a:p>
          <a:p>
            <a:r>
              <a:rPr lang="en-US" dirty="0"/>
              <a:t>Find magnitude and orientation of gradient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Non-maximum suppression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multi-pixel wide 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ridges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down to single pixel width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Thresholding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Deﬁne two thresholds: low and high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high threshold to start edge curves and the low threshold to continue them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Hysteresis linking</a:t>
            </a: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153549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vs machine edges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r>
              <a:rPr lang="en-US" sz="2400"/>
              <a:t>Berkeley segmentation database:</a:t>
            </a:r>
            <a:br>
              <a:rPr lang="en-US" sz="2400"/>
            </a:br>
            <a:r>
              <a:rPr lang="en-US" sz="1600">
                <a:hlinkClick r:id="rId3"/>
              </a:rPr>
              <a:t>http://www.eecs.berkeley.edu/Research/Projects/CS/vision/grouping/segbench/</a:t>
            </a:r>
            <a:endParaRPr lang="en-US" sz="1600"/>
          </a:p>
        </p:txBody>
      </p:sp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70" name="Picture 6" descr="buffal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67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7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73" name="Picture 10" descr="boy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674" name="Text Box 11"/>
          <p:cNvSpPr txBox="1">
            <a:spLocks noChangeArrowheads="1"/>
          </p:cNvSpPr>
          <p:nvPr/>
        </p:nvSpPr>
        <p:spPr bwMode="auto">
          <a:xfrm>
            <a:off x="1346200" y="1146175"/>
            <a:ext cx="75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+mn-lt"/>
                <a:cs typeface="Arial" charset="0"/>
              </a:rPr>
              <a:t>image</a:t>
            </a:r>
          </a:p>
        </p:txBody>
      </p:sp>
      <p:sp>
        <p:nvSpPr>
          <p:cNvPr id="241675" name="Text Box 12"/>
          <p:cNvSpPr txBox="1">
            <a:spLocks noChangeArrowheads="1"/>
          </p:cNvSpPr>
          <p:nvPr/>
        </p:nvSpPr>
        <p:spPr bwMode="auto">
          <a:xfrm>
            <a:off x="3473450" y="1143000"/>
            <a:ext cx="2187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cs typeface="Arial" charset="0"/>
              </a:rPr>
              <a:t>human segmentation</a:t>
            </a:r>
          </a:p>
        </p:txBody>
      </p:sp>
      <p:sp>
        <p:nvSpPr>
          <p:cNvPr id="241676" name="Text Box 13"/>
          <p:cNvSpPr txBox="1">
            <a:spLocks noChangeArrowheads="1"/>
          </p:cNvSpPr>
          <p:nvPr/>
        </p:nvSpPr>
        <p:spPr bwMode="auto">
          <a:xfrm>
            <a:off x="6318250" y="1146175"/>
            <a:ext cx="20340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+mn-lt"/>
                <a:cs typeface="Arial" charset="0"/>
              </a:rPr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32655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Gradient-based values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72936" y="822510"/>
            <a:ext cx="6023264" cy="5987865"/>
            <a:chOff x="1672936" y="822510"/>
            <a:chExt cx="6023264" cy="5987865"/>
          </a:xfrm>
        </p:grpSpPr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1819" y="838200"/>
              <a:ext cx="2895600" cy="292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302" y="822510"/>
              <a:ext cx="2933700" cy="293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936" y="3838575"/>
              <a:ext cx="2975264" cy="2965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302" y="3838575"/>
              <a:ext cx="2953898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91904" y="2505670"/>
            <a:ext cx="1536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-derivative </a:t>
            </a:r>
          </a:p>
          <a:p>
            <a:r>
              <a:rPr lang="en-US" dirty="0"/>
              <a:t>of Gaussian</a:t>
            </a:r>
          </a:p>
          <a:p>
            <a:r>
              <a:rPr lang="en-US" dirty="0"/>
              <a:t>filter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76002" y="2658070"/>
            <a:ext cx="1536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-derivative </a:t>
            </a:r>
          </a:p>
          <a:p>
            <a:r>
              <a:rPr lang="en-US" dirty="0"/>
              <a:t>of Gaussian</a:t>
            </a:r>
          </a:p>
          <a:p>
            <a:r>
              <a:rPr lang="en-US" dirty="0"/>
              <a:t>filter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5181600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</a:t>
            </a:r>
          </a:p>
          <a:p>
            <a:r>
              <a:rPr lang="en-US" dirty="0"/>
              <a:t>magnitude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37897" y="5239434"/>
            <a:ext cx="135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Orientation at each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04288" y="5937903"/>
                <a:ext cx="1537023" cy="61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𝑔𝑦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𝑔𝑥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88" y="5937903"/>
                <a:ext cx="1537023" cy="61529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8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Filter image with derivative of Gaussian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magnitude and orientation of gradient</a:t>
            </a:r>
          </a:p>
          <a:p>
            <a:r>
              <a:rPr lang="en-US" dirty="0"/>
              <a:t>Non-maximum suppression</a:t>
            </a:r>
          </a:p>
          <a:p>
            <a:pPr lvl="1"/>
            <a:r>
              <a:rPr lang="en-US" dirty="0"/>
              <a:t>Thin multi-pixel wide </a:t>
            </a:r>
            <a:r>
              <a:rPr lang="ja-JP" altLang="en-US" dirty="0"/>
              <a:t>“</a:t>
            </a:r>
            <a:r>
              <a:rPr lang="en-US" dirty="0"/>
              <a:t>ridges</a:t>
            </a:r>
            <a:r>
              <a:rPr lang="ja-JP" altLang="en-US" dirty="0"/>
              <a:t>”</a:t>
            </a:r>
            <a:r>
              <a:rPr lang="en-US" dirty="0"/>
              <a:t> down to single pixel width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Thresholding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Deﬁne two thresholds: low and high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high threshold to start edge curves and the low threshold to continue them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Hysteresis linking</a:t>
            </a:r>
          </a:p>
        </p:txBody>
      </p:sp>
    </p:spTree>
    <p:extLst>
      <p:ext uri="{BB962C8B-B14F-4D97-AF65-F5344CB8AC3E}">
        <p14:creationId xmlns:p14="http://schemas.microsoft.com/office/powerpoint/2010/main" val="27985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78D9F-5F90-1E4E-94DB-86B42E2E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5105400" cy="5029200"/>
          </a:xfrm>
        </p:spPr>
        <p:txBody>
          <a:bodyPr>
            <a:noAutofit/>
          </a:bodyPr>
          <a:lstStyle/>
          <a:p>
            <a:r>
              <a:rPr lang="en-US" sz="2800" dirty="0"/>
              <a:t>Create a new matrix of zeros</a:t>
            </a:r>
          </a:p>
          <a:p>
            <a:r>
              <a:rPr lang="en-US" sz="2800" dirty="0"/>
              <a:t>Visit every pixel in the original gradient matrix</a:t>
            </a:r>
          </a:p>
          <a:p>
            <a:r>
              <a:rPr lang="en-US" sz="2800" dirty="0"/>
              <a:t>Draw a line in the direction of the gradient at that pixel</a:t>
            </a:r>
          </a:p>
          <a:p>
            <a:r>
              <a:rPr lang="en-US" sz="2800" dirty="0"/>
              <a:t>Check the value of the neighboring pixels along the gradient line</a:t>
            </a:r>
          </a:p>
          <a:p>
            <a:r>
              <a:rPr lang="en-US" sz="2800" dirty="0"/>
              <a:t>Enter the intensity at the location of the pixel with max intensity in the matrix of zeros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6E54C-1077-854D-8484-A130DBE7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D6774-AB4B-874E-8555-2B4FBBA82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68" y="1479550"/>
            <a:ext cx="3520132" cy="332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93DF5-3350-2745-A0D0-2702D4057E83}"/>
              </a:ext>
            </a:extLst>
          </p:cNvPr>
          <p:cNvSpPr txBox="1"/>
          <p:nvPr/>
        </p:nvSpPr>
        <p:spPr>
          <a:xfrm>
            <a:off x="6172200" y="4800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name states, you want to suppress all non-maximum values</a:t>
            </a:r>
          </a:p>
        </p:txBody>
      </p:sp>
    </p:spTree>
    <p:extLst>
      <p:ext uri="{BB962C8B-B14F-4D97-AF65-F5344CB8AC3E}">
        <p14:creationId xmlns:p14="http://schemas.microsoft.com/office/powerpoint/2010/main" val="16843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Non-maximum suppression cont’d</a:t>
            </a:r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641985" y="5334000"/>
            <a:ext cx="377952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400" dirty="0"/>
              <a:t>Before non-max suppression</a:t>
            </a:r>
            <a:endParaRPr lang="en-US" sz="2400" dirty="0">
              <a:solidFill>
                <a:srgbClr val="000000"/>
              </a:solidFill>
              <a:latin typeface="+mn-lt"/>
              <a:ea typeface="ＭＳ Ｐゴシック" charset="0"/>
              <a:cs typeface="Arial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" y="1463040"/>
            <a:ext cx="3779520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1463040"/>
            <a:ext cx="3794760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941916" y="5334000"/>
            <a:ext cx="377952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400" dirty="0"/>
              <a:t>After non-max suppression</a:t>
            </a:r>
            <a:endParaRPr lang="en-US" sz="2400" dirty="0">
              <a:solidFill>
                <a:srgbClr val="000000"/>
              </a:solidFill>
              <a:latin typeface="+mn-lt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41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Filter image with derivative of Gaussian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magnitude and orientation of gradient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Non-maximum suppression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multi-pixel wide 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ridges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down to single pixel width</a:t>
            </a:r>
          </a:p>
          <a:p>
            <a:r>
              <a:rPr lang="en-US" dirty="0"/>
              <a:t>Double Thresholding</a:t>
            </a:r>
          </a:p>
          <a:p>
            <a:pPr lvl="1"/>
            <a:r>
              <a:rPr lang="en-US" dirty="0"/>
              <a:t>Deﬁne two thresholds: low and high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Hysteresis linking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2738759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thresholding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648456" cy="36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8209" y="4876800"/>
            <a:ext cx="8544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3 kinds of pixels: strong, weak, and non-relevant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 high threshold to identify strong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 low threshold to identify non-relevant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pixels having intensity between both thresholds are flagged as weak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CC8AB84-153A-614B-8B90-B659BF42C99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312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Filter image with derivative of Gaussian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magnitude and orientation of gradient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Non-maximum suppression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Thin multi-pixel wide 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ridges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down to single pixel width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Double Thresholding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Deﬁne two thresholds: low and high </a:t>
            </a:r>
          </a:p>
          <a:p>
            <a:r>
              <a:rPr lang="en-US" dirty="0"/>
              <a:t>Hysteresis linking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4196065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Hysteresis linking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7772400" cy="4164974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sz="2800" dirty="0"/>
              <a:t>Using the thresholding results, either connect weak pixels to strong or drop them</a:t>
            </a:r>
          </a:p>
          <a:p>
            <a:pPr>
              <a:buFontTx/>
              <a:buChar char="•"/>
            </a:pPr>
            <a:r>
              <a:rPr lang="en-US" sz="2800" dirty="0"/>
              <a:t>Use strong pixels to start edge curves and a weak pixels to continue them</a:t>
            </a:r>
            <a:endParaRPr lang="en-US" sz="2800" b="1" dirty="0"/>
          </a:p>
          <a:p>
            <a:pPr lvl="1"/>
            <a:r>
              <a:rPr lang="en-US" sz="2400" dirty="0"/>
              <a:t>Reduces </a:t>
            </a:r>
            <a:r>
              <a:rPr lang="en-US" sz="2400" i="1" dirty="0"/>
              <a:t>drop-outs</a:t>
            </a:r>
          </a:p>
          <a:p>
            <a:r>
              <a:rPr lang="en-US" sz="2800" dirty="0"/>
              <a:t>Retain weak pixels only if there is a strong one in the neighborhood</a:t>
            </a:r>
          </a:p>
          <a:p>
            <a:pPr lvl="1"/>
            <a:r>
              <a:rPr lang="en-US" sz="2400" dirty="0"/>
              <a:t>Neighborhood ideally should be defined only in the direction of the edge (tangential to the gradient)</a:t>
            </a:r>
          </a:p>
          <a:p>
            <a:r>
              <a:rPr lang="en-US" sz="2800" dirty="0"/>
              <a:t>Pixel updates for linking happen on the same image </a:t>
            </a:r>
          </a:p>
          <a:p>
            <a:pPr lvl="1"/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5290F-DD40-824A-9AAA-4B9CF39E1DBF}"/>
              </a:ext>
            </a:extLst>
          </p:cNvPr>
          <p:cNvGrpSpPr/>
          <p:nvPr/>
        </p:nvGrpSpPr>
        <p:grpSpPr>
          <a:xfrm>
            <a:off x="304800" y="5118100"/>
            <a:ext cx="8204200" cy="1524000"/>
            <a:chOff x="311150" y="4171950"/>
            <a:chExt cx="8153400" cy="1549400"/>
          </a:xfrm>
        </p:grpSpPr>
        <p:sp>
          <p:nvSpPr>
            <p:cNvPr id="238596" name="Freeform 4"/>
            <p:cNvSpPr>
              <a:spLocks/>
            </p:cNvSpPr>
            <p:nvPr/>
          </p:nvSpPr>
          <p:spPr bwMode="auto">
            <a:xfrm>
              <a:off x="311150" y="4171950"/>
              <a:ext cx="2743200" cy="774700"/>
            </a:xfrm>
            <a:custGeom>
              <a:avLst/>
              <a:gdLst>
                <a:gd name="T0" fmla="*/ 2147483647 w 1728"/>
                <a:gd name="T1" fmla="*/ 2147483647 h 488"/>
                <a:gd name="T2" fmla="*/ 2147483647 w 1728"/>
                <a:gd name="T3" fmla="*/ 2147483647 h 488"/>
                <a:gd name="T4" fmla="*/ 2147483647 w 1728"/>
                <a:gd name="T5" fmla="*/ 2147483647 h 488"/>
                <a:gd name="T6" fmla="*/ 2147483647 w 1728"/>
                <a:gd name="T7" fmla="*/ 2147483647 h 488"/>
                <a:gd name="T8" fmla="*/ 2147483647 w 1728"/>
                <a:gd name="T9" fmla="*/ 2147483647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488"/>
                <a:gd name="T17" fmla="*/ 1728 w 1728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488">
                  <a:moveTo>
                    <a:pt x="96" y="464"/>
                  </a:moveTo>
                  <a:cubicBezTo>
                    <a:pt x="48" y="476"/>
                    <a:pt x="0" y="488"/>
                    <a:pt x="96" y="416"/>
                  </a:cubicBezTo>
                  <a:cubicBezTo>
                    <a:pt x="192" y="344"/>
                    <a:pt x="488" y="64"/>
                    <a:pt x="672" y="32"/>
                  </a:cubicBezTo>
                  <a:cubicBezTo>
                    <a:pt x="856" y="0"/>
                    <a:pt x="1024" y="184"/>
                    <a:pt x="1200" y="224"/>
                  </a:cubicBezTo>
                  <a:cubicBezTo>
                    <a:pt x="1376" y="264"/>
                    <a:pt x="1552" y="268"/>
                    <a:pt x="1728" y="272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8597" name="Freeform 5"/>
            <p:cNvSpPr>
              <a:spLocks/>
            </p:cNvSpPr>
            <p:nvPr/>
          </p:nvSpPr>
          <p:spPr bwMode="auto">
            <a:xfrm>
              <a:off x="2978150" y="4210050"/>
              <a:ext cx="2590800" cy="698500"/>
            </a:xfrm>
            <a:custGeom>
              <a:avLst/>
              <a:gdLst>
                <a:gd name="T0" fmla="*/ 0 w 1632"/>
                <a:gd name="T1" fmla="*/ 2147483647 h 440"/>
                <a:gd name="T2" fmla="*/ 2147483647 w 1632"/>
                <a:gd name="T3" fmla="*/ 2147483647 h 440"/>
                <a:gd name="T4" fmla="*/ 2147483647 w 1632"/>
                <a:gd name="T5" fmla="*/ 2147483647 h 440"/>
                <a:gd name="T6" fmla="*/ 2147483647 w 1632"/>
                <a:gd name="T7" fmla="*/ 2147483647 h 440"/>
                <a:gd name="T8" fmla="*/ 2147483647 w 1632"/>
                <a:gd name="T9" fmla="*/ 2147483647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440"/>
                <a:gd name="T17" fmla="*/ 1632 w 1632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440">
                  <a:moveTo>
                    <a:pt x="0" y="248"/>
                  </a:moveTo>
                  <a:cubicBezTo>
                    <a:pt x="72" y="268"/>
                    <a:pt x="144" y="288"/>
                    <a:pt x="288" y="248"/>
                  </a:cubicBezTo>
                  <a:cubicBezTo>
                    <a:pt x="432" y="208"/>
                    <a:pt x="664" y="0"/>
                    <a:pt x="864" y="8"/>
                  </a:cubicBezTo>
                  <a:cubicBezTo>
                    <a:pt x="1064" y="16"/>
                    <a:pt x="1360" y="224"/>
                    <a:pt x="1488" y="296"/>
                  </a:cubicBezTo>
                  <a:cubicBezTo>
                    <a:pt x="1616" y="368"/>
                    <a:pt x="1624" y="404"/>
                    <a:pt x="1632" y="4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8598" name="Freeform 6"/>
            <p:cNvSpPr>
              <a:spLocks/>
            </p:cNvSpPr>
            <p:nvPr/>
          </p:nvSpPr>
          <p:spPr bwMode="auto">
            <a:xfrm>
              <a:off x="5467350" y="4908550"/>
              <a:ext cx="711200" cy="609600"/>
            </a:xfrm>
            <a:custGeom>
              <a:avLst/>
              <a:gdLst>
                <a:gd name="T0" fmla="*/ 2147483647 w 448"/>
                <a:gd name="T1" fmla="*/ 0 h 384"/>
                <a:gd name="T2" fmla="*/ 2147483647 w 448"/>
                <a:gd name="T3" fmla="*/ 2147483647 h 384"/>
                <a:gd name="T4" fmla="*/ 2147483647 w 448"/>
                <a:gd name="T5" fmla="*/ 2147483647 h 384"/>
                <a:gd name="T6" fmla="*/ 0 60000 65536"/>
                <a:gd name="T7" fmla="*/ 0 60000 65536"/>
                <a:gd name="T8" fmla="*/ 0 60000 65536"/>
                <a:gd name="T9" fmla="*/ 0 w 448"/>
                <a:gd name="T10" fmla="*/ 0 h 384"/>
                <a:gd name="T11" fmla="*/ 448 w 448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8" h="384">
                  <a:moveTo>
                    <a:pt x="64" y="0"/>
                  </a:moveTo>
                  <a:cubicBezTo>
                    <a:pt x="32" y="88"/>
                    <a:pt x="0" y="176"/>
                    <a:pt x="64" y="240"/>
                  </a:cubicBezTo>
                  <a:cubicBezTo>
                    <a:pt x="128" y="304"/>
                    <a:pt x="288" y="344"/>
                    <a:pt x="448" y="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8599" name="Freeform 7"/>
            <p:cNvSpPr>
              <a:spLocks/>
            </p:cNvSpPr>
            <p:nvPr/>
          </p:nvSpPr>
          <p:spPr bwMode="auto">
            <a:xfrm>
              <a:off x="6178550" y="4756150"/>
              <a:ext cx="2286000" cy="965200"/>
            </a:xfrm>
            <a:custGeom>
              <a:avLst/>
              <a:gdLst>
                <a:gd name="T0" fmla="*/ 0 w 1440"/>
                <a:gd name="T1" fmla="*/ 2147483647 h 608"/>
                <a:gd name="T2" fmla="*/ 2147483647 w 1440"/>
                <a:gd name="T3" fmla="*/ 2147483647 h 608"/>
                <a:gd name="T4" fmla="*/ 2147483647 w 1440"/>
                <a:gd name="T5" fmla="*/ 2147483647 h 608"/>
                <a:gd name="T6" fmla="*/ 2147483647 w 1440"/>
                <a:gd name="T7" fmla="*/ 2147483647 h 608"/>
                <a:gd name="T8" fmla="*/ 2147483647 w 1440"/>
                <a:gd name="T9" fmla="*/ 0 h 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608"/>
                <a:gd name="T17" fmla="*/ 1440 w 1440"/>
                <a:gd name="T18" fmla="*/ 608 h 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608">
                  <a:moveTo>
                    <a:pt x="0" y="480"/>
                  </a:moveTo>
                  <a:cubicBezTo>
                    <a:pt x="24" y="496"/>
                    <a:pt x="48" y="512"/>
                    <a:pt x="144" y="528"/>
                  </a:cubicBezTo>
                  <a:cubicBezTo>
                    <a:pt x="240" y="544"/>
                    <a:pt x="408" y="608"/>
                    <a:pt x="576" y="576"/>
                  </a:cubicBezTo>
                  <a:cubicBezTo>
                    <a:pt x="744" y="544"/>
                    <a:pt x="1008" y="432"/>
                    <a:pt x="1152" y="336"/>
                  </a:cubicBezTo>
                  <a:cubicBezTo>
                    <a:pt x="1296" y="240"/>
                    <a:pt x="1368" y="120"/>
                    <a:pt x="144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43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Hysteresis linking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880C4-E328-9F45-ABB6-E1D7D2CBF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772400" cy="2071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881C0-AB86-884D-9995-BBD0D8FD7CA6}"/>
              </a:ext>
            </a:extLst>
          </p:cNvPr>
          <p:cNvSpPr txBox="1"/>
          <p:nvPr/>
        </p:nvSpPr>
        <p:spPr>
          <a:xfrm>
            <a:off x="2362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Hysteresis implies that what happens now relies on what happened in the past steps </a:t>
            </a:r>
          </a:p>
        </p:txBody>
      </p:sp>
    </p:spTree>
    <p:extLst>
      <p:ext uri="{BB962C8B-B14F-4D97-AF65-F5344CB8AC3E}">
        <p14:creationId xmlns:p14="http://schemas.microsoft.com/office/powerpoint/2010/main" val="3748623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915399" cy="54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D7E7B6-D69E-C445-A2DB-C45F1B511A1D}"/>
              </a:ext>
            </a:extLst>
          </p:cNvPr>
          <p:cNvSpPr/>
          <p:nvPr/>
        </p:nvSpPr>
        <p:spPr>
          <a:xfrm>
            <a:off x="6400800" y="5943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Intuitions guiding edge detection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Pixels tend strongly to be like their neighbors</a:t>
            </a:r>
          </a:p>
          <a:p>
            <a:pPr lvl="1"/>
            <a:r>
              <a:rPr lang="en-US" altLang="en-US" sz="2400" dirty="0"/>
              <a:t>This is the single most important experimental fact about images</a:t>
            </a:r>
          </a:p>
          <a:p>
            <a:pPr lvl="1"/>
            <a:r>
              <a:rPr lang="en-US" altLang="en-US" sz="2400" dirty="0"/>
              <a:t>Consequences</a:t>
            </a:r>
          </a:p>
          <a:p>
            <a:pPr lvl="2"/>
            <a:r>
              <a:rPr lang="en-US" altLang="en-US" sz="2000" dirty="0"/>
              <a:t>We can estimate a pixel value using its neighbors</a:t>
            </a:r>
          </a:p>
          <a:p>
            <a:pPr lvl="2"/>
            <a:r>
              <a:rPr lang="en-US" altLang="en-US" sz="2000" dirty="0"/>
              <a:t>***Pixels that are different from their neighbors are important***</a:t>
            </a:r>
          </a:p>
          <a:p>
            <a:r>
              <a:rPr lang="en-US" altLang="en-US" sz="2800" dirty="0"/>
              <a:t>Smoothing with a Gaussian</a:t>
            </a:r>
          </a:p>
          <a:p>
            <a:pPr lvl="1"/>
            <a:r>
              <a:rPr lang="en-US" altLang="en-US" sz="2400" dirty="0"/>
              <a:t>Works because pixels look like their neighbors</a:t>
            </a:r>
          </a:p>
          <a:p>
            <a:pPr lvl="1"/>
            <a:r>
              <a:rPr lang="en-US" altLang="en-US" sz="2400" dirty="0"/>
              <a:t>Suppresses noise because positive, negative errors tend to cancel</a:t>
            </a:r>
          </a:p>
        </p:txBody>
      </p:sp>
    </p:spTree>
    <p:extLst>
      <p:ext uri="{BB962C8B-B14F-4D97-AF65-F5344CB8AC3E}">
        <p14:creationId xmlns:p14="http://schemas.microsoft.com/office/powerpoint/2010/main" val="1473829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 image with derivative of Gaussian </a:t>
            </a:r>
          </a:p>
          <a:p>
            <a:r>
              <a:rPr lang="en-US" dirty="0"/>
              <a:t>Find magnitude and orientation of gradient</a:t>
            </a:r>
          </a:p>
          <a:p>
            <a:r>
              <a:rPr lang="en-US" dirty="0"/>
              <a:t>Non-maximum suppression</a:t>
            </a:r>
          </a:p>
          <a:p>
            <a:pPr lvl="1"/>
            <a:r>
              <a:rPr lang="en-US" dirty="0"/>
              <a:t>Thin multi-pixel wide </a:t>
            </a:r>
            <a:r>
              <a:rPr lang="ja-JP" altLang="en-US" dirty="0"/>
              <a:t>“</a:t>
            </a:r>
            <a:r>
              <a:rPr lang="en-US" dirty="0"/>
              <a:t>ridges</a:t>
            </a:r>
            <a:r>
              <a:rPr lang="ja-JP" altLang="en-US" dirty="0"/>
              <a:t>”</a:t>
            </a:r>
            <a:r>
              <a:rPr lang="en-US" dirty="0"/>
              <a:t> down to single pixel width</a:t>
            </a:r>
          </a:p>
          <a:p>
            <a:r>
              <a:rPr lang="en-US" dirty="0"/>
              <a:t>Double Thresholding</a:t>
            </a:r>
          </a:p>
          <a:p>
            <a:pPr lvl="1"/>
            <a:r>
              <a:rPr lang="en-US" dirty="0"/>
              <a:t>Deﬁne two thresholds: low and high </a:t>
            </a:r>
          </a:p>
          <a:p>
            <a:r>
              <a:rPr lang="en-US" dirty="0"/>
              <a:t>Hysteresis linking</a:t>
            </a:r>
          </a:p>
          <a:p>
            <a:endParaRPr lang="en-US" dirty="0"/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323017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Canny edges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28725"/>
            <a:ext cx="87915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24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9382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Effect of </a:t>
            </a:r>
            <a:r>
              <a:rPr lang="en-US" dirty="0">
                <a:latin typeface="Arial" charset="0"/>
                <a:sym typeface="Symbol" charset="0"/>
              </a:rPr>
              <a:t> (</a:t>
            </a:r>
            <a:r>
              <a:rPr lang="en-US" dirty="0">
                <a:latin typeface="Arial" charset="0"/>
              </a:rPr>
              <a:t>Gaussian kernel spread/size)</a:t>
            </a:r>
          </a:p>
        </p:txBody>
      </p:sp>
      <p:pic>
        <p:nvPicPr>
          <p:cNvPr id="240643" name="Picture 4" descr="cln1ca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58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5" descr="cln1ca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371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5" name="Picture 6" descr="cl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8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6" name="Text Box 7"/>
          <p:cNvSpPr txBox="1">
            <a:spLocks noChangeArrowheads="1"/>
          </p:cNvSpPr>
          <p:nvPr/>
        </p:nvSpPr>
        <p:spPr bwMode="auto">
          <a:xfrm>
            <a:off x="3429000" y="4347796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Canny with </a:t>
            </a:r>
          </a:p>
        </p:txBody>
      </p:sp>
      <p:sp>
        <p:nvSpPr>
          <p:cNvPr id="240648" name="Text Box 9"/>
          <p:cNvSpPr txBox="1">
            <a:spLocks noChangeArrowheads="1"/>
          </p:cNvSpPr>
          <p:nvPr/>
        </p:nvSpPr>
        <p:spPr bwMode="auto">
          <a:xfrm>
            <a:off x="6400800" y="4347796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Canny with </a:t>
            </a:r>
          </a:p>
        </p:txBody>
      </p:sp>
      <p:sp>
        <p:nvSpPr>
          <p:cNvPr id="240650" name="Text Box 11"/>
          <p:cNvSpPr txBox="1">
            <a:spLocks noChangeArrowheads="1"/>
          </p:cNvSpPr>
          <p:nvPr/>
        </p:nvSpPr>
        <p:spPr bwMode="auto">
          <a:xfrm>
            <a:off x="838200" y="4357688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</a:rPr>
              <a:t>original </a:t>
            </a:r>
          </a:p>
        </p:txBody>
      </p:sp>
      <p:sp>
        <p:nvSpPr>
          <p:cNvPr id="240651" name="Rectangle 12"/>
          <p:cNvSpPr>
            <a:spLocks noChangeArrowheads="1"/>
          </p:cNvSpPr>
          <p:nvPr/>
        </p:nvSpPr>
        <p:spPr bwMode="auto">
          <a:xfrm>
            <a:off x="685800" y="5257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The choice of 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depends on desired behavior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small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detects fine features</a:t>
            </a:r>
          </a:p>
          <a:p>
            <a:pPr marL="742950" lvl="1" indent="-285750" defTabSz="9144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large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Symbol" charset="0"/>
              </a:rPr>
              <a:t>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detects large scale edges</a:t>
            </a:r>
          </a:p>
        </p:txBody>
      </p:sp>
      <p:sp>
        <p:nvSpPr>
          <p:cNvPr id="240652" name="Text Box 16"/>
          <p:cNvSpPr txBox="1">
            <a:spLocks noChangeArrowheads="1"/>
          </p:cNvSpPr>
          <p:nvPr/>
        </p:nvSpPr>
        <p:spPr bwMode="auto">
          <a:xfrm>
            <a:off x="7546975" y="65532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  <a:cs typeface="Arial" charset="0"/>
              </a:rPr>
              <a:t>Source: S. Seitz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0274" y="4315401"/>
                <a:ext cx="1010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274" y="4315401"/>
                <a:ext cx="101072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00600" y="4315401"/>
                <a:ext cx="10107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315401"/>
                <a:ext cx="101072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163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r>
              <a:rPr lang="en-US" dirty="0"/>
              <a:t>We started with linear filters</a:t>
            </a:r>
          </a:p>
          <a:p>
            <a:pPr lvl="2"/>
            <a:r>
              <a:rPr lang="en-US" dirty="0"/>
              <a:t>including filter construction and </a:t>
            </a:r>
            <a:r>
              <a:rPr lang="en-US" dirty="0" err="1"/>
              <a:t>separability</a:t>
            </a:r>
            <a:r>
              <a:rPr lang="en-US" dirty="0"/>
              <a:t>, convolution methods and image blurring</a:t>
            </a:r>
          </a:p>
          <a:p>
            <a:r>
              <a:rPr lang="en-US" dirty="0"/>
              <a:t>In this class we discussed filter derivatives and scale space/pyramids</a:t>
            </a:r>
          </a:p>
          <a:p>
            <a:pPr lvl="2"/>
            <a:r>
              <a:rPr lang="en-US" dirty="0"/>
              <a:t>including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derivatives of the Gaussian filters, the Gaussian pyramid and the </a:t>
            </a:r>
            <a:r>
              <a:rPr lang="en-US" dirty="0" err="1"/>
              <a:t>Laplacian</a:t>
            </a:r>
            <a:r>
              <a:rPr lang="en-US" dirty="0"/>
              <a:t> pyramid</a:t>
            </a:r>
          </a:p>
          <a:p>
            <a:r>
              <a:rPr lang="en-US"/>
              <a:t>We also discussed </a:t>
            </a:r>
            <a:r>
              <a:rPr lang="en-US" dirty="0"/>
              <a:t>how </a:t>
            </a:r>
            <a:r>
              <a:rPr lang="en-US" dirty="0" err="1"/>
              <a:t>DoG</a:t>
            </a:r>
            <a:r>
              <a:rPr lang="en-US" dirty="0"/>
              <a:t> filters detect edges and how post-processing works</a:t>
            </a:r>
          </a:p>
          <a:p>
            <a:pPr lvl="2"/>
            <a:r>
              <a:rPr lang="en-US" dirty="0"/>
              <a:t>specifically we focused on the Canny edge detector and its post-processing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7726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Slide Credits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David A. Forsyth - UIUC</a:t>
            </a:r>
          </a:p>
          <a:p>
            <a:r>
              <a:rPr lang="en-US" altLang="en-US" dirty="0" err="1"/>
              <a:t>Fei</a:t>
            </a:r>
            <a:r>
              <a:rPr lang="en-US" altLang="en-US" dirty="0"/>
              <a:t> </a:t>
            </a:r>
            <a:r>
              <a:rPr lang="en-US" altLang="en-US" dirty="0" err="1"/>
              <a:t>Fei</a:t>
            </a:r>
            <a:r>
              <a:rPr lang="en-US" altLang="en-US" dirty="0"/>
              <a:t> Li - Stanford</a:t>
            </a:r>
          </a:p>
          <a:p>
            <a:r>
              <a:rPr lang="en-US" altLang="en-US" dirty="0"/>
              <a:t>Svetlana </a:t>
            </a:r>
            <a:r>
              <a:rPr lang="en-US" altLang="en-US" dirty="0" err="1"/>
              <a:t>Lazebnik</a:t>
            </a:r>
            <a:r>
              <a:rPr lang="en-US" altLang="en-US" dirty="0"/>
              <a:t> – UIUC</a:t>
            </a:r>
          </a:p>
          <a:p>
            <a:r>
              <a:rPr lang="en-US" altLang="en-US" dirty="0"/>
              <a:t>Rob Fergus – NYU</a:t>
            </a:r>
          </a:p>
        </p:txBody>
      </p:sp>
    </p:spTree>
    <p:extLst>
      <p:ext uri="{BB962C8B-B14F-4D97-AF65-F5344CB8AC3E}">
        <p14:creationId xmlns:p14="http://schemas.microsoft.com/office/powerpoint/2010/main" val="2201215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0244" y="2568575"/>
            <a:ext cx="5029200" cy="1470025"/>
          </a:xfrm>
        </p:spPr>
        <p:txBody>
          <a:bodyPr>
            <a:normAutofit/>
          </a:bodyPr>
          <a:lstStyle/>
          <a:p>
            <a:r>
              <a:rPr lang="en-US" sz="7200" dirty="0"/>
              <a:t>Questions</a:t>
            </a:r>
          </a:p>
        </p:txBody>
      </p:sp>
      <p:pic>
        <p:nvPicPr>
          <p:cNvPr id="3074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8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98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Intuitions guiding edge detection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4525963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Pixel could differ from neighbor because</a:t>
            </a:r>
          </a:p>
          <a:p>
            <a:pPr lvl="1"/>
            <a:r>
              <a:rPr lang="en-US" altLang="en-US" sz="2400" dirty="0"/>
              <a:t>they have different albedos</a:t>
            </a:r>
          </a:p>
          <a:p>
            <a:pPr lvl="1"/>
            <a:r>
              <a:rPr lang="en-US" altLang="en-US" sz="2400" dirty="0"/>
              <a:t>they are on different objects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they have different surface </a:t>
            </a:r>
            <a:r>
              <a:rPr lang="en-US" altLang="en-US" sz="2400" dirty="0" err="1">
                <a:solidFill>
                  <a:schemeClr val="bg1">
                    <a:lumMod val="50000"/>
                  </a:schemeClr>
                </a:solidFill>
              </a:rPr>
              <a:t>normals</a:t>
            </a:r>
            <a:endParaRPr lang="en-US" alt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2400" dirty="0"/>
              <a:t>there is a big difference in shading (e.g. an outdoor shadow) </a:t>
            </a:r>
          </a:p>
          <a:p>
            <a:r>
              <a:rPr lang="en-US" altLang="en-US" sz="2800" dirty="0"/>
              <a:t>Pixels that differ from their neighbors are interesting</a:t>
            </a:r>
          </a:p>
          <a:p>
            <a:pPr lvl="1"/>
            <a:r>
              <a:rPr lang="en-US" altLang="en-US" sz="2400" dirty="0"/>
              <a:t>they occur when the gradient is large</a:t>
            </a:r>
          </a:p>
          <a:p>
            <a:pPr lvl="1"/>
            <a:r>
              <a:rPr lang="en-US" altLang="en-US" sz="2400" dirty="0"/>
              <a:t>but image noise has large gradients, too</a:t>
            </a:r>
          </a:p>
          <a:p>
            <a:pPr marL="0" indent="0">
              <a:buNone/>
            </a:pPr>
            <a:r>
              <a:rPr lang="en-US" altLang="en-US" sz="2800" b="1" dirty="0"/>
              <a:t>Key idea</a:t>
            </a:r>
          </a:p>
          <a:p>
            <a:pPr lvl="1"/>
            <a:r>
              <a:rPr lang="en-US" altLang="en-US" sz="2400" dirty="0"/>
              <a:t>suppress image noise by </a:t>
            </a:r>
            <a:r>
              <a:rPr lang="en-US" altLang="en-US" sz="2400" dirty="0">
                <a:solidFill>
                  <a:srgbClr val="FF0000"/>
                </a:solidFill>
              </a:rPr>
              <a:t>smoothing</a:t>
            </a:r>
            <a:r>
              <a:rPr lang="en-US" altLang="en-US" sz="2400" dirty="0"/>
              <a:t>, then take </a:t>
            </a:r>
            <a:r>
              <a:rPr lang="en-US" altLang="en-US" sz="2400" dirty="0">
                <a:solidFill>
                  <a:srgbClr val="FF0000"/>
                </a:solidFill>
              </a:rPr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31157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Contrast and invariance</a:t>
            </a:r>
          </a:p>
        </p:txBody>
      </p:sp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573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Recall : Images as functions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4294967295"/>
          </p:nvPr>
        </p:nvSpPr>
        <p:spPr>
          <a:xfrm>
            <a:off x="4038600" y="5414682"/>
            <a:ext cx="3962400" cy="633412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/>
              <a:t>Edges look like steep cliffs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7235825" y="6518275"/>
            <a:ext cx="4284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/>
              <a:t>Source: S. Seitz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969" y="1117935"/>
            <a:ext cx="4676958" cy="429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646816"/>
            <a:ext cx="2912240" cy="291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5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/>
              <a:t>Derivatives and edges</a:t>
            </a:r>
          </a:p>
        </p:txBody>
      </p:sp>
      <p:pic>
        <p:nvPicPr>
          <p:cNvPr id="593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93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0"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594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0">
                  <a:cs typeface="Arial" pitchFamily="34" charset="0"/>
                </a:rPr>
                <a:t>intensity function</a:t>
              </a:r>
              <a:br>
                <a:rPr lang="en-US" b="0">
                  <a:cs typeface="Arial" pitchFamily="34" charset="0"/>
                </a:rPr>
              </a:br>
              <a:r>
                <a:rPr lang="en-US" b="0">
                  <a:cs typeface="Arial" pitchFamily="34" charset="0"/>
                </a:rPr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594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594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408" name="Text Box 17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0">
                  <a:cs typeface="Arial" pitchFamily="34" charset="0"/>
                </a:rPr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89700" y="3276600"/>
            <a:ext cx="2305050" cy="3200400"/>
            <a:chOff x="4088" y="2064"/>
            <a:chExt cx="1452" cy="2016"/>
          </a:xfrm>
        </p:grpSpPr>
        <p:sp>
          <p:nvSpPr>
            <p:cNvPr id="594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5" name="Text Box 21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0">
                  <a:cs typeface="Arial" pitchFamily="34" charset="0"/>
                </a:rPr>
                <a:t>edges correspond to</a:t>
              </a:r>
              <a:br>
                <a:rPr lang="en-US" b="0">
                  <a:cs typeface="Arial" pitchFamily="34" charset="0"/>
                </a:rPr>
              </a:br>
              <a:r>
                <a:rPr lang="en-US" b="0">
                  <a:cs typeface="Arial" pitchFamily="34" charset="0"/>
                </a:rPr>
                <a:t>extrema of derivative</a:t>
              </a:r>
            </a:p>
          </p:txBody>
        </p:sp>
      </p:grpSp>
      <p:sp>
        <p:nvSpPr>
          <p:cNvPr id="59401" name="TextBox 4"/>
          <p:cNvSpPr txBox="1">
            <a:spLocks noChangeArrowheads="1"/>
          </p:cNvSpPr>
          <p:nvPr/>
        </p:nvSpPr>
        <p:spPr bwMode="auto">
          <a:xfrm>
            <a:off x="7704138" y="6621463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L. Lazebnik</a:t>
            </a:r>
          </a:p>
        </p:txBody>
      </p:sp>
      <p:sp>
        <p:nvSpPr>
          <p:cNvPr id="594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/>
              <a:t>An edge is a place of </a:t>
            </a:r>
            <a:r>
              <a:rPr lang="en-US" sz="2800"/>
              <a:t>rapid change </a:t>
            </a:r>
            <a:r>
              <a:rPr lang="en-US" sz="2800" b="0"/>
              <a:t>in the image intensity function.</a:t>
            </a:r>
          </a:p>
        </p:txBody>
      </p:sp>
    </p:spTree>
    <p:extLst>
      <p:ext uri="{BB962C8B-B14F-4D97-AF65-F5344CB8AC3E}">
        <p14:creationId xmlns:p14="http://schemas.microsoft.com/office/powerpoint/2010/main" val="30953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1981</Words>
  <Application>Microsoft Macintosh PowerPoint</Application>
  <PresentationFormat>On-screen Show (4:3)</PresentationFormat>
  <Paragraphs>356</Paragraphs>
  <Slides>55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ＭＳ Ｐゴシック</vt:lpstr>
      <vt:lpstr>Arial</vt:lpstr>
      <vt:lpstr>Calibri</vt:lpstr>
      <vt:lpstr>Cambria Math</vt:lpstr>
      <vt:lpstr>Symbol</vt:lpstr>
      <vt:lpstr>Times</vt:lpstr>
      <vt:lpstr>Times New Roman</vt:lpstr>
      <vt:lpstr>Office Theme</vt:lpstr>
      <vt:lpstr>Equation</vt:lpstr>
      <vt:lpstr>Photo Editor Photo</vt:lpstr>
      <vt:lpstr>CSCI 631 Foundations of Computer Vision</vt:lpstr>
      <vt:lpstr>Schedule</vt:lpstr>
      <vt:lpstr>Edge detection</vt:lpstr>
      <vt:lpstr>Human vs machine edges</vt:lpstr>
      <vt:lpstr>Intuitions guiding edge detection</vt:lpstr>
      <vt:lpstr>Intuitions guiding edge detection</vt:lpstr>
      <vt:lpstr>Contrast and invariance</vt:lpstr>
      <vt:lpstr>Recall : Images as functions</vt:lpstr>
      <vt:lpstr>Derivatives and edges</vt:lpstr>
      <vt:lpstr>Derivatives and edges cont’d</vt:lpstr>
      <vt:lpstr>Image gradient</vt:lpstr>
      <vt:lpstr>Differentiation and convolution</vt:lpstr>
      <vt:lpstr>Partial derivatives of an image</vt:lpstr>
      <vt:lpstr>Finite difference filters</vt:lpstr>
      <vt:lpstr>Finite difference filters cont’d</vt:lpstr>
      <vt:lpstr>Noise</vt:lpstr>
      <vt:lpstr>Solution:  smooth first</vt:lpstr>
      <vt:lpstr>Derivative theorem of convolution</vt:lpstr>
      <vt:lpstr>But derivatives amplify noise</vt:lpstr>
      <vt:lpstr>And smoothing reduces noise</vt:lpstr>
      <vt:lpstr>The Gaussian smoothing kernel</vt:lpstr>
      <vt:lpstr>Gaussian pyramids and scale</vt:lpstr>
      <vt:lpstr>A Gaussian pyramid</vt:lpstr>
      <vt:lpstr>Back to smoothed gradients</vt:lpstr>
      <vt:lpstr>Derivative of Gaussian filters</vt:lpstr>
      <vt:lpstr>PowerPoint Presentation</vt:lpstr>
      <vt:lpstr>Scale of the Gaussian derivative filter</vt:lpstr>
      <vt:lpstr>Implementation issues</vt:lpstr>
      <vt:lpstr>Laplacian of Gaussian</vt:lpstr>
      <vt:lpstr>Laplacian and Gaussian Pyramids</vt:lpstr>
      <vt:lpstr>2D edge detection filters</vt:lpstr>
      <vt:lpstr>Designing an edge detector</vt:lpstr>
      <vt:lpstr>Canny edge detector</vt:lpstr>
      <vt:lpstr>Canny edge detector</vt:lpstr>
      <vt:lpstr>Example</vt:lpstr>
      <vt:lpstr>Canny edge detector</vt:lpstr>
      <vt:lpstr>Derivative of Gaussian (DoG) filter</vt:lpstr>
      <vt:lpstr>DoG filter responses</vt:lpstr>
      <vt:lpstr>Canny edge detector</vt:lpstr>
      <vt:lpstr>Gradient-based values</vt:lpstr>
      <vt:lpstr>Canny edge detector</vt:lpstr>
      <vt:lpstr>Non-maximum Suppression</vt:lpstr>
      <vt:lpstr>Non-maximum suppression cont’d</vt:lpstr>
      <vt:lpstr>Canny edge detector</vt:lpstr>
      <vt:lpstr>Double thresholding</vt:lpstr>
      <vt:lpstr>Canny edge detector</vt:lpstr>
      <vt:lpstr>Hysteresis linking</vt:lpstr>
      <vt:lpstr>Hysteresis linking</vt:lpstr>
      <vt:lpstr>Hysteresis thresholding</vt:lpstr>
      <vt:lpstr>Canny edge detector</vt:lpstr>
      <vt:lpstr>Final Canny edges</vt:lpstr>
      <vt:lpstr>Effect of  (Gaussian kernel spread/size)</vt:lpstr>
      <vt:lpstr>Summary</vt:lpstr>
      <vt:lpstr>Slide Credits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157</cp:revision>
  <cp:lastPrinted>2019-09-03T13:14:37Z</cp:lastPrinted>
  <dcterms:created xsi:type="dcterms:W3CDTF">2006-08-16T00:00:00Z</dcterms:created>
  <dcterms:modified xsi:type="dcterms:W3CDTF">2019-09-04T23:03:55Z</dcterms:modified>
</cp:coreProperties>
</file>